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Override1.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876" r:id="rId1"/>
    <p:sldMasterId id="2147483928" r:id="rId2"/>
    <p:sldMasterId id="2147483942" r:id="rId3"/>
    <p:sldMasterId id="2147483956" r:id="rId4"/>
  </p:sldMasterIdLst>
  <p:notesMasterIdLst>
    <p:notesMasterId r:id="rId21"/>
  </p:notesMasterIdLst>
  <p:handoutMasterIdLst>
    <p:handoutMasterId r:id="rId22"/>
  </p:handoutMasterIdLst>
  <p:sldIdLst>
    <p:sldId id="688" r:id="rId5"/>
    <p:sldId id="725" r:id="rId6"/>
    <p:sldId id="802" r:id="rId7"/>
    <p:sldId id="870" r:id="rId8"/>
    <p:sldId id="936" r:id="rId9"/>
    <p:sldId id="909" r:id="rId10"/>
    <p:sldId id="883" r:id="rId11"/>
    <p:sldId id="912" r:id="rId12"/>
    <p:sldId id="940" r:id="rId13"/>
    <p:sldId id="941" r:id="rId14"/>
    <p:sldId id="942" r:id="rId15"/>
    <p:sldId id="943" r:id="rId16"/>
    <p:sldId id="944" r:id="rId17"/>
    <p:sldId id="794" r:id="rId18"/>
    <p:sldId id="935" r:id="rId19"/>
    <p:sldId id="832" r:id="rId20"/>
  </p:sldIdLst>
  <p:sldSz cx="12192000" cy="6858000"/>
  <p:notesSz cx="6858000" cy="9144000"/>
  <p:defaultTextStyle>
    <a:defPPr>
      <a:defRPr lang="zh-CN"/>
    </a:defPPr>
    <a:lvl1pPr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1pPr>
    <a:lvl2pPr marL="4572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2pPr>
    <a:lvl3pPr marL="9144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3pPr>
    <a:lvl4pPr marL="13716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4pPr>
    <a:lvl5pPr marL="18288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5pPr>
    <a:lvl6pPr marL="22860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6pPr>
    <a:lvl7pPr marL="27432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7pPr>
    <a:lvl8pPr marL="32004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8pPr>
    <a:lvl9pPr marL="36576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9pPr>
  </p:defaultTextStyle>
  <p:extLst>
    <p:ext uri="{EFAFB233-063F-42B5-8137-9DF3F51BA10A}">
      <p15:sldGuideLst xmlns:p15="http://schemas.microsoft.com/office/powerpoint/2012/main">
        <p15:guide id="1" orient="horz" pos="2092" userDrawn="1">
          <p15:clr>
            <a:srgbClr val="A4A3A4"/>
          </p15:clr>
        </p15:guide>
        <p15:guide id="2" pos="3693">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 lastIdx="1" clrIdx="0"/>
  <p:cmAuthor id="2" name="Mark"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68ADC3"/>
    <a:srgbClr val="0000FF"/>
    <a:srgbClr val="006699"/>
    <a:srgbClr val="E7EAEE"/>
    <a:srgbClr val="FF0000"/>
    <a:srgbClr val="CBD2DA"/>
    <a:srgbClr val="F1F3F5"/>
    <a:srgbClr val="C00000"/>
    <a:srgbClr val="B89348"/>
    <a:srgbClr val="E2E5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46F890A9-2807-4EBB-B81D-B2AA78EC7F39}" styleName="深色样式 2 - 强调 5/强调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839" autoAdjust="0"/>
    <p:restoredTop sz="93083" autoAdjust="0"/>
  </p:normalViewPr>
  <p:slideViewPr>
    <p:cSldViewPr snapToObjects="1">
      <p:cViewPr varScale="1">
        <p:scale>
          <a:sx n="100" d="100"/>
          <a:sy n="100" d="100"/>
        </p:scale>
        <p:origin x="100" y="76"/>
      </p:cViewPr>
      <p:guideLst>
        <p:guide orient="horz" pos="2092"/>
        <p:guide pos="3693"/>
      </p:guideLst>
    </p:cSldViewPr>
  </p:slideViewPr>
  <p:outlineViewPr>
    <p:cViewPr>
      <p:scale>
        <a:sx n="33" d="100"/>
        <a:sy n="33" d="100"/>
      </p:scale>
      <p:origin x="0" y="-3822"/>
    </p:cViewPr>
  </p:outlineViewPr>
  <p:notesTextViewPr>
    <p:cViewPr>
      <p:scale>
        <a:sx n="3" d="2"/>
        <a:sy n="3" d="2"/>
      </p:scale>
      <p:origin x="0" y="0"/>
    </p:cViewPr>
  </p:notesTextViewPr>
  <p:sorterViewPr showFormatting="0">
    <p:cViewPr>
      <p:scale>
        <a:sx n="200" d="100"/>
        <a:sy n="200" d="100"/>
      </p:scale>
      <p:origin x="0" y="0"/>
    </p:cViewPr>
  </p:sorterViewPr>
  <p:notesViewPr>
    <p:cSldViewPr snapToObjects="1">
      <p:cViewPr varScale="1">
        <p:scale>
          <a:sx n="86" d="100"/>
          <a:sy n="86" d="100"/>
        </p:scale>
        <p:origin x="3864" y="96"/>
      </p:cViewPr>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DDDDA071-4C50-4686-8347-965F78349E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1C703393-E260-472D-A6E0-A7E5FBC7770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04C349D-C5F1-475F-88BB-628229EFAC40}" type="datetimeFigureOut">
              <a:rPr lang="zh-CN" altLang="en-US" smtClean="0"/>
              <a:t>2023/2/9</a:t>
            </a:fld>
            <a:endParaRPr lang="zh-CN" altLang="en-US"/>
          </a:p>
        </p:txBody>
      </p:sp>
      <p:sp>
        <p:nvSpPr>
          <p:cNvPr id="4" name="页脚占位符 3">
            <a:extLst>
              <a:ext uri="{FF2B5EF4-FFF2-40B4-BE49-F238E27FC236}">
                <a16:creationId xmlns:a16="http://schemas.microsoft.com/office/drawing/2014/main" id="{FAEC16C1-7486-4405-9FC9-C0FAA85E827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1F44E929-384E-4DB0-A33C-2A90CC406E8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8C29F9E-6785-4694-9B48-9A4E697BE440}" type="slidenum">
              <a:rPr lang="zh-CN" altLang="en-US" smtClean="0"/>
              <a:t>‹#›</a:t>
            </a:fld>
            <a:endParaRPr lang="zh-CN" altLang="en-US"/>
          </a:p>
        </p:txBody>
      </p:sp>
    </p:spTree>
    <p:extLst>
      <p:ext uri="{BB962C8B-B14F-4D97-AF65-F5344CB8AC3E}">
        <p14:creationId xmlns:p14="http://schemas.microsoft.com/office/powerpoint/2010/main" val="4797166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9.wmf>
</file>

<file path=ppt/media/image2.jpe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1746" name="Rectangle 2"/>
          <p:cNvSpPr>
            <a:spLocks noGrp="1" noRot="1" noChangeAspect="1" noChangeArrowheads="1"/>
          </p:cNvSpPr>
          <p:nvPr>
            <p:ph type="sldImg" idx="4294967295"/>
          </p:nvPr>
        </p:nvSpPr>
        <p:spPr bwMode="auto">
          <a:xfrm>
            <a:off x="409575" y="754063"/>
            <a:ext cx="5854700" cy="3294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9699" name="Rectangle 3"/>
          <p:cNvSpPr>
            <a:spLocks noGrp="1" noChangeArrowheads="1"/>
          </p:cNvSpPr>
          <p:nvPr>
            <p:ph type="body" sz="quarter" idx="9"/>
          </p:nvPr>
        </p:nvSpPr>
        <p:spPr bwMode="auto">
          <a:xfrm>
            <a:off x="538163" y="4387850"/>
            <a:ext cx="5780087" cy="395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zh-CN" noProof="0"/>
              <a:t>单击此处编辑母版文本样式</a:t>
            </a:r>
          </a:p>
          <a:p>
            <a:pPr lvl="1"/>
            <a:r>
              <a:rPr lang="zh-CN" altLang="zh-CN" noProof="0"/>
              <a:t>第二级</a:t>
            </a:r>
          </a:p>
          <a:p>
            <a:pPr lvl="2"/>
            <a:r>
              <a:rPr lang="zh-CN" altLang="zh-CN" noProof="0"/>
              <a:t>第三级</a:t>
            </a:r>
          </a:p>
          <a:p>
            <a:pPr lvl="3"/>
            <a:r>
              <a:rPr lang="zh-CN" altLang="zh-CN" noProof="0"/>
              <a:t>第四级</a:t>
            </a:r>
          </a:p>
          <a:p>
            <a:pPr lvl="4"/>
            <a:r>
              <a:rPr lang="zh-CN" altLang="zh-CN" noProof="0"/>
              <a:t>第五级</a:t>
            </a:r>
          </a:p>
        </p:txBody>
      </p:sp>
      <p:sp>
        <p:nvSpPr>
          <p:cNvPr id="20484" name="Rectangle 4"/>
          <p:cNvSpPr>
            <a:spLocks noGrp="1" noChangeArrowheads="1"/>
          </p:cNvSpPr>
          <p:nvPr>
            <p:ph type="hdr" sz="quarter"/>
          </p:nvPr>
        </p:nvSpPr>
        <p:spPr bwMode="auto">
          <a:xfrm>
            <a:off x="0" y="0"/>
            <a:ext cx="2973388"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eaLnBrk="1" hangingPunct="1">
              <a:buFont typeface="Arial" panose="020B0604020202020204" pitchFamily="34" charset="0"/>
              <a:buNone/>
              <a:defRPr sz="1200" b="0" noProof="1">
                <a:latin typeface="Arial" panose="020B0604020202020204" pitchFamily="34" charset="0"/>
              </a:defRPr>
            </a:lvl1pPr>
          </a:lstStyle>
          <a:p>
            <a:pPr>
              <a:defRPr/>
            </a:pPr>
            <a:endParaRPr lang="zh-CN" altLang="en-US"/>
          </a:p>
        </p:txBody>
      </p:sp>
      <p:sp>
        <p:nvSpPr>
          <p:cNvPr id="20485" name="Rectangle 5"/>
          <p:cNvSpPr>
            <a:spLocks noGrp="1" noChangeArrowheads="1"/>
          </p:cNvSpPr>
          <p:nvPr>
            <p:ph type="dt" idx="1"/>
          </p:nvPr>
        </p:nvSpPr>
        <p:spPr bwMode="auto">
          <a:xfrm>
            <a:off x="3883025" y="0"/>
            <a:ext cx="2974975"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lgn="r" eaLnBrk="1" hangingPunct="1">
              <a:buFont typeface="Arial" panose="020B0604020202020204" pitchFamily="34" charset="0"/>
              <a:buNone/>
              <a:defRPr sz="1200" b="0" noProof="1">
                <a:latin typeface="Arial" panose="020B0604020202020204" pitchFamily="34" charset="0"/>
              </a:defRPr>
            </a:lvl1pPr>
          </a:lstStyle>
          <a:p>
            <a:pPr>
              <a:defRPr/>
            </a:pPr>
            <a:fld id="{A4A300AB-25FC-4627-9D3D-5413AC62D5EE}" type="datetime1">
              <a:rPr lang="zh-CN" altLang="en-US"/>
              <a:t>2023/2/9</a:t>
            </a:fld>
            <a:endParaRPr lang="zh-CN" altLang="en-US"/>
          </a:p>
        </p:txBody>
      </p:sp>
      <p:sp>
        <p:nvSpPr>
          <p:cNvPr id="20487" name="Rectangle 7"/>
          <p:cNvSpPr>
            <a:spLocks noGrp="1" noChangeArrowheads="1"/>
          </p:cNvSpPr>
          <p:nvPr>
            <p:ph type="sldNum" sz="quarter" idx="5"/>
          </p:nvPr>
        </p:nvSpPr>
        <p:spPr bwMode="auto">
          <a:xfrm>
            <a:off x="3883025" y="8686800"/>
            <a:ext cx="2974975"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lgn="r" eaLnBrk="1" hangingPunct="1">
              <a:buFont typeface="Arial" panose="020B0604020202020204" pitchFamily="34" charset="0"/>
              <a:buNone/>
              <a:defRPr sz="1200" b="0" noProof="1">
                <a:latin typeface="Arial" panose="020B0604020202020204" pitchFamily="34" charset="0"/>
              </a:defRPr>
            </a:lvl1pPr>
          </a:lstStyle>
          <a:p>
            <a:pPr>
              <a:defRPr/>
            </a:pPr>
            <a:fld id="{0F8EE652-4720-4F4A-9E35-C6E5BEEA409B}" type="slidenum">
              <a:rPr lang="zh-CN" altLang="en-US"/>
              <a:t>‹#›</a:t>
            </a:fld>
            <a:endParaRPr lang="zh-CN" altLang="en-US"/>
          </a:p>
        </p:txBody>
      </p:sp>
    </p:spTree>
    <p:extLst>
      <p:ext uri="{BB962C8B-B14F-4D97-AF65-F5344CB8AC3E}">
        <p14:creationId xmlns:p14="http://schemas.microsoft.com/office/powerpoint/2010/main" val="220471446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幻灯片图像占位符 1"/>
          <p:cNvSpPr>
            <a:spLocks noGrp="1" noRot="1" noChangeAspect="1" noChangeArrowheads="1" noTextEdit="1"/>
          </p:cNvSpPr>
          <p:nvPr>
            <p:ph type="sldImg" idx="4294967295"/>
          </p:nvPr>
        </p:nvSpPr>
        <p:spPr/>
      </p:sp>
      <p:sp>
        <p:nvSpPr>
          <p:cNvPr id="33795" name="备注占位符 2"/>
          <p:cNvSpPr>
            <a:spLocks noGrp="1" noChangeArrowheads="1"/>
          </p:cNvSpPr>
          <p:nvPr>
            <p:ph type="body" idx="4294967295"/>
          </p:nvPr>
        </p:nvSpPr>
        <p:spPr/>
        <p:txBody>
          <a:bodyPr/>
          <a:lstStyle/>
          <a:p>
            <a:endParaRPr lang="zh-CN" altLang="en-US" dirty="0"/>
          </a:p>
        </p:txBody>
      </p:sp>
      <p:sp>
        <p:nvSpPr>
          <p:cNvPr id="33796"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Lst>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13A3BE51-78C1-4066-BB8A-FBE0539F74DB}" type="slidenum">
              <a:rPr altLang="en-US" sz="1200" b="0" smtClean="0">
                <a:latin typeface="Arial" panose="020B0604020202020204" pitchFamily="34" charset="0"/>
              </a:rPr>
              <a:t>1</a:t>
            </a:fld>
            <a:endParaRPr lang="zh-CN" altLang="en-US" sz="1200" b="0">
              <a:latin typeface="Arial" panose="020B0604020202020204" pitchFamily="34" charset="0"/>
            </a:endParaRPr>
          </a:p>
        </p:txBody>
      </p:sp>
    </p:spTree>
    <p:extLst>
      <p:ext uri="{BB962C8B-B14F-4D97-AF65-F5344CB8AC3E}">
        <p14:creationId xmlns:p14="http://schemas.microsoft.com/office/powerpoint/2010/main" val="17149722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ChangeArrowheads="1" noTextEdit="1"/>
          </p:cNvSpPr>
          <p:nvPr>
            <p:ph type="sldImg"/>
          </p:nvPr>
        </p:nvSpPr>
        <p:spPr/>
      </p:sp>
      <p:sp>
        <p:nvSpPr>
          <p:cNvPr id="52227" name="备注占位符 2"/>
          <p:cNvSpPr>
            <a:spLocks noGrp="1" noChangeArrowheads="1"/>
          </p:cNvSpPr>
          <p:nvPr>
            <p:ph type="body" idx="1"/>
          </p:nvPr>
        </p:nvSpPr>
        <p:spPr>
          <a:noFill/>
        </p:spPr>
        <p:txBody>
          <a:bodyPr/>
          <a:lstStyle/>
          <a:p>
            <a:endParaRPr lang="zh-CN" altLang="en-US" dirty="0"/>
          </a:p>
        </p:txBody>
      </p:sp>
      <p:sp>
        <p:nvSpPr>
          <p:cNvPr id="52228" name="灯片编号占位符 3"/>
          <p:cNvSpPr>
            <a:spLocks noGrp="1"/>
          </p:cNvSpPr>
          <p:nvPr>
            <p:ph type="sldNum" sz="quarter" idx="5"/>
          </p:nvPr>
        </p:nvSpPr>
        <p:spPr>
          <a:noFill/>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7A87500F-AE56-48C6-99E7-D9B13E9AD4EA}" type="slidenum">
              <a:rPr altLang="en-US" sz="1200" b="0" smtClean="0">
                <a:latin typeface="Arial" panose="020B0604020202020204" pitchFamily="34" charset="0"/>
              </a:rPr>
              <a:t>10</a:t>
            </a:fld>
            <a:endParaRPr lang="zh-CN" altLang="en-US" sz="1200" b="0">
              <a:latin typeface="Arial" panose="020B0604020202020204" pitchFamily="34" charset="0"/>
            </a:endParaRPr>
          </a:p>
        </p:txBody>
      </p:sp>
    </p:spTree>
    <p:extLst>
      <p:ext uri="{BB962C8B-B14F-4D97-AF65-F5344CB8AC3E}">
        <p14:creationId xmlns:p14="http://schemas.microsoft.com/office/powerpoint/2010/main" val="13389269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ChangeArrowheads="1" noTextEdit="1"/>
          </p:cNvSpPr>
          <p:nvPr>
            <p:ph type="sldImg"/>
          </p:nvPr>
        </p:nvSpPr>
        <p:spPr/>
      </p:sp>
      <p:sp>
        <p:nvSpPr>
          <p:cNvPr id="52227" name="备注占位符 2"/>
          <p:cNvSpPr>
            <a:spLocks noGrp="1" noChangeArrowheads="1"/>
          </p:cNvSpPr>
          <p:nvPr>
            <p:ph type="body" idx="1"/>
          </p:nvPr>
        </p:nvSpPr>
        <p:spPr>
          <a:noFill/>
        </p:spPr>
        <p:txBody>
          <a:bodyPr/>
          <a:lstStyle/>
          <a:p>
            <a:endParaRPr lang="zh-CN" altLang="en-US" dirty="0"/>
          </a:p>
        </p:txBody>
      </p:sp>
      <p:sp>
        <p:nvSpPr>
          <p:cNvPr id="52228" name="灯片编号占位符 3"/>
          <p:cNvSpPr>
            <a:spLocks noGrp="1"/>
          </p:cNvSpPr>
          <p:nvPr>
            <p:ph type="sldNum" sz="quarter" idx="5"/>
          </p:nvPr>
        </p:nvSpPr>
        <p:spPr>
          <a:noFill/>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7A87500F-AE56-48C6-99E7-D9B13E9AD4EA}" type="slidenum">
              <a:rPr altLang="en-US" sz="1200" b="0" smtClean="0">
                <a:latin typeface="Arial" panose="020B0604020202020204" pitchFamily="34" charset="0"/>
              </a:rPr>
              <a:t>11</a:t>
            </a:fld>
            <a:endParaRPr lang="zh-CN" altLang="en-US" sz="1200" b="0">
              <a:latin typeface="Arial" panose="020B0604020202020204" pitchFamily="34" charset="0"/>
            </a:endParaRPr>
          </a:p>
        </p:txBody>
      </p:sp>
    </p:spTree>
    <p:extLst>
      <p:ext uri="{BB962C8B-B14F-4D97-AF65-F5344CB8AC3E}">
        <p14:creationId xmlns:p14="http://schemas.microsoft.com/office/powerpoint/2010/main" val="21668829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ChangeArrowheads="1" noTextEdit="1"/>
          </p:cNvSpPr>
          <p:nvPr>
            <p:ph type="sldImg"/>
          </p:nvPr>
        </p:nvSpPr>
        <p:spPr/>
      </p:sp>
      <p:sp>
        <p:nvSpPr>
          <p:cNvPr id="52227" name="备注占位符 2"/>
          <p:cNvSpPr>
            <a:spLocks noGrp="1" noChangeArrowheads="1"/>
          </p:cNvSpPr>
          <p:nvPr>
            <p:ph type="body" idx="1"/>
          </p:nvPr>
        </p:nvSpPr>
        <p:spPr>
          <a:noFill/>
        </p:spPr>
        <p:txBody>
          <a:bodyPr/>
          <a:lstStyle/>
          <a:p>
            <a:endParaRPr lang="zh-CN" altLang="en-US" dirty="0"/>
          </a:p>
        </p:txBody>
      </p:sp>
      <p:sp>
        <p:nvSpPr>
          <p:cNvPr id="52228" name="灯片编号占位符 3"/>
          <p:cNvSpPr>
            <a:spLocks noGrp="1"/>
          </p:cNvSpPr>
          <p:nvPr>
            <p:ph type="sldNum" sz="quarter" idx="5"/>
          </p:nvPr>
        </p:nvSpPr>
        <p:spPr>
          <a:noFill/>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7A87500F-AE56-48C6-99E7-D9B13E9AD4EA}" type="slidenum">
              <a:rPr altLang="en-US" sz="1200" b="0" smtClean="0">
                <a:latin typeface="Arial" panose="020B0604020202020204" pitchFamily="34" charset="0"/>
              </a:rPr>
              <a:t>12</a:t>
            </a:fld>
            <a:endParaRPr lang="zh-CN" altLang="en-US" sz="1200" b="0">
              <a:latin typeface="Arial" panose="020B0604020202020204" pitchFamily="34" charset="0"/>
            </a:endParaRPr>
          </a:p>
        </p:txBody>
      </p:sp>
    </p:spTree>
    <p:extLst>
      <p:ext uri="{BB962C8B-B14F-4D97-AF65-F5344CB8AC3E}">
        <p14:creationId xmlns:p14="http://schemas.microsoft.com/office/powerpoint/2010/main" val="13902327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ChangeArrowheads="1" noTextEdit="1"/>
          </p:cNvSpPr>
          <p:nvPr>
            <p:ph type="sldImg"/>
          </p:nvPr>
        </p:nvSpPr>
        <p:spPr/>
      </p:sp>
      <p:sp>
        <p:nvSpPr>
          <p:cNvPr id="52227" name="备注占位符 2"/>
          <p:cNvSpPr>
            <a:spLocks noGrp="1" noChangeArrowheads="1"/>
          </p:cNvSpPr>
          <p:nvPr>
            <p:ph type="body" idx="1"/>
          </p:nvPr>
        </p:nvSpPr>
        <p:spPr>
          <a:noFill/>
        </p:spPr>
        <p:txBody>
          <a:bodyPr/>
          <a:lstStyle/>
          <a:p>
            <a:endParaRPr lang="zh-CN" altLang="en-US" dirty="0"/>
          </a:p>
        </p:txBody>
      </p:sp>
      <p:sp>
        <p:nvSpPr>
          <p:cNvPr id="52228" name="灯片编号占位符 3"/>
          <p:cNvSpPr>
            <a:spLocks noGrp="1"/>
          </p:cNvSpPr>
          <p:nvPr>
            <p:ph type="sldNum" sz="quarter" idx="5"/>
          </p:nvPr>
        </p:nvSpPr>
        <p:spPr>
          <a:noFill/>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7A87500F-AE56-48C6-99E7-D9B13E9AD4EA}" type="slidenum">
              <a:rPr altLang="en-US" sz="1200" b="0" smtClean="0">
                <a:latin typeface="Arial" panose="020B0604020202020204" pitchFamily="34" charset="0"/>
              </a:rPr>
              <a:t>13</a:t>
            </a:fld>
            <a:endParaRPr lang="zh-CN" altLang="en-US" sz="1200" b="0">
              <a:latin typeface="Arial" panose="020B0604020202020204" pitchFamily="34" charset="0"/>
            </a:endParaRPr>
          </a:p>
        </p:txBody>
      </p:sp>
    </p:spTree>
    <p:extLst>
      <p:ext uri="{BB962C8B-B14F-4D97-AF65-F5344CB8AC3E}">
        <p14:creationId xmlns:p14="http://schemas.microsoft.com/office/powerpoint/2010/main" val="14007931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ChangeArrowheads="1" noTextEdit="1"/>
          </p:cNvSpPr>
          <p:nvPr>
            <p:ph type="sldImg"/>
          </p:nvPr>
        </p:nvSpPr>
        <p:spPr/>
      </p:sp>
      <p:sp>
        <p:nvSpPr>
          <p:cNvPr id="52227" name="备注占位符 2"/>
          <p:cNvSpPr>
            <a:spLocks noGrp="1" noChangeArrowheads="1"/>
          </p:cNvSpPr>
          <p:nvPr>
            <p:ph type="body" idx="1"/>
          </p:nvPr>
        </p:nvSpPr>
        <p:spPr>
          <a:noFill/>
        </p:spPr>
        <p:txBody>
          <a:bodyPr/>
          <a:lstStyle/>
          <a:p>
            <a:endParaRPr lang="zh-CN" altLang="en-US" dirty="0"/>
          </a:p>
        </p:txBody>
      </p:sp>
      <p:sp>
        <p:nvSpPr>
          <p:cNvPr id="52228" name="灯片编号占位符 3"/>
          <p:cNvSpPr>
            <a:spLocks noGrp="1"/>
          </p:cNvSpPr>
          <p:nvPr>
            <p:ph type="sldNum" sz="quarter" idx="5"/>
          </p:nvPr>
        </p:nvSpPr>
        <p:spPr>
          <a:noFill/>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7A87500F-AE56-48C6-99E7-D9B13E9AD4EA}" type="slidenum">
              <a:rPr altLang="en-US" sz="1200" b="0" smtClean="0">
                <a:latin typeface="Arial" panose="020B0604020202020204" pitchFamily="34" charset="0"/>
              </a:rPr>
              <a:t>14</a:t>
            </a:fld>
            <a:endParaRPr lang="zh-CN" altLang="en-US" sz="1200" b="0">
              <a:latin typeface="Arial" panose="020B0604020202020204" pitchFamily="34" charset="0"/>
            </a:endParaRPr>
          </a:p>
        </p:txBody>
      </p:sp>
    </p:spTree>
    <p:extLst>
      <p:ext uri="{BB962C8B-B14F-4D97-AF65-F5344CB8AC3E}">
        <p14:creationId xmlns:p14="http://schemas.microsoft.com/office/powerpoint/2010/main" val="4946821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ChangeArrowheads="1" noTextEdit="1"/>
          </p:cNvSpPr>
          <p:nvPr>
            <p:ph type="sldImg"/>
          </p:nvPr>
        </p:nvSpPr>
        <p:spPr/>
      </p:sp>
      <p:sp>
        <p:nvSpPr>
          <p:cNvPr id="52227" name="备注占位符 2"/>
          <p:cNvSpPr>
            <a:spLocks noGrp="1" noChangeArrowheads="1"/>
          </p:cNvSpPr>
          <p:nvPr>
            <p:ph type="body" idx="1"/>
          </p:nvPr>
        </p:nvSpPr>
        <p:spPr>
          <a:noFill/>
        </p:spPr>
        <p:txBody>
          <a:bodyPr/>
          <a:lstStyle/>
          <a:p>
            <a:endParaRPr lang="zh-CN" altLang="en-US" dirty="0"/>
          </a:p>
        </p:txBody>
      </p:sp>
      <p:sp>
        <p:nvSpPr>
          <p:cNvPr id="52228" name="灯片编号占位符 3"/>
          <p:cNvSpPr>
            <a:spLocks noGrp="1"/>
          </p:cNvSpPr>
          <p:nvPr>
            <p:ph type="sldNum" sz="quarter" idx="5"/>
          </p:nvPr>
        </p:nvSpPr>
        <p:spPr>
          <a:noFill/>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7A87500F-AE56-48C6-99E7-D9B13E9AD4EA}" type="slidenum">
              <a:rPr altLang="en-US" sz="1200" b="0" smtClean="0">
                <a:latin typeface="Arial" panose="020B0604020202020204" pitchFamily="34" charset="0"/>
              </a:rPr>
              <a:t>15</a:t>
            </a:fld>
            <a:endParaRPr lang="zh-CN" altLang="en-US" sz="1200" b="0">
              <a:latin typeface="Arial" panose="020B0604020202020204" pitchFamily="34" charset="0"/>
            </a:endParaRPr>
          </a:p>
        </p:txBody>
      </p:sp>
    </p:spTree>
    <p:extLst>
      <p:ext uri="{BB962C8B-B14F-4D97-AF65-F5344CB8AC3E}">
        <p14:creationId xmlns:p14="http://schemas.microsoft.com/office/powerpoint/2010/main" val="35602412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幻灯片图像占位符 1"/>
          <p:cNvSpPr>
            <a:spLocks noGrp="1" noRot="1" noChangeAspect="1" noChangeArrowheads="1" noTextEdit="1"/>
          </p:cNvSpPr>
          <p:nvPr>
            <p:ph type="sldImg" idx="4294967295"/>
          </p:nvPr>
        </p:nvSpPr>
        <p:spPr/>
      </p:sp>
      <p:sp>
        <p:nvSpPr>
          <p:cNvPr id="125955" name="备注占位符 2"/>
          <p:cNvSpPr>
            <a:spLocks noGrp="1" noChangeArrowheads="1"/>
          </p:cNvSpPr>
          <p:nvPr>
            <p:ph type="body" idx="4294967295"/>
          </p:nvPr>
        </p:nvSpPr>
        <p:spPr/>
        <p:txBody>
          <a:bodyPr/>
          <a:lstStyle/>
          <a:p>
            <a:endParaRPr lang="en-US" altLang="zh-CN" dirty="0"/>
          </a:p>
          <a:p>
            <a:endParaRPr lang="zh-CN" altLang="en-US" dirty="0"/>
          </a:p>
        </p:txBody>
      </p:sp>
      <p:sp>
        <p:nvSpPr>
          <p:cNvPr id="125956"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Lst>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F8AECD08-A94E-41FA-963E-D1A1E3EEB2F3}" type="slidenum">
              <a:rPr altLang="en-US" sz="1200" b="0" smtClean="0">
                <a:latin typeface="Arial" panose="020B0604020202020204" pitchFamily="34" charset="0"/>
              </a:rPr>
              <a:t>16</a:t>
            </a:fld>
            <a:endParaRPr lang="zh-CN" altLang="en-US" sz="1200" b="0">
              <a:latin typeface="Arial" panose="020B0604020202020204" pitchFamily="34" charset="0"/>
            </a:endParaRPr>
          </a:p>
        </p:txBody>
      </p:sp>
    </p:spTree>
    <p:extLst>
      <p:ext uri="{BB962C8B-B14F-4D97-AF65-F5344CB8AC3E}">
        <p14:creationId xmlns:p14="http://schemas.microsoft.com/office/powerpoint/2010/main" val="2105239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ChangeArrowheads="1" noTextEdit="1"/>
          </p:cNvSpPr>
          <p:nvPr>
            <p:ph type="sldImg" idx="4294967295"/>
          </p:nvPr>
        </p:nvSpPr>
        <p:spPr/>
      </p:sp>
      <p:sp>
        <p:nvSpPr>
          <p:cNvPr id="35843" name="备注占位符 2"/>
          <p:cNvSpPr>
            <a:spLocks noGrp="1" noChangeArrowheads="1"/>
          </p:cNvSpPr>
          <p:nvPr>
            <p:ph type="body" idx="4294967295"/>
          </p:nvPr>
        </p:nvSpPr>
        <p:spPr/>
        <p:txBody>
          <a:bodyPr/>
          <a:lstStyle/>
          <a:p>
            <a:endParaRPr lang="zh-CN" altLang="zh-CN"/>
          </a:p>
          <a:p>
            <a:r>
              <a:rPr lang="zh-CN" altLang="en-US"/>
              <a:t>我将从4个方面汇报我们的成果。</a:t>
            </a:r>
          </a:p>
        </p:txBody>
      </p:sp>
      <p:sp>
        <p:nvSpPr>
          <p:cNvPr id="35844" name="灯片编号占位符 3"/>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Lst>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3541517F-C284-4D17-8D93-AF3914EFA966}" type="slidenum">
              <a:rPr altLang="en-US" sz="1200" b="0" smtClean="0">
                <a:latin typeface="Arial" panose="020B0604020202020204" pitchFamily="34" charset="0"/>
              </a:rPr>
              <a:t>2</a:t>
            </a:fld>
            <a:endParaRPr lang="zh-CN" altLang="en-US" sz="1200" b="0">
              <a:latin typeface="Arial" panose="020B0604020202020204" pitchFamily="34" charset="0"/>
            </a:endParaRPr>
          </a:p>
        </p:txBody>
      </p:sp>
    </p:spTree>
    <p:extLst>
      <p:ext uri="{BB962C8B-B14F-4D97-AF65-F5344CB8AC3E}">
        <p14:creationId xmlns:p14="http://schemas.microsoft.com/office/powerpoint/2010/main" val="1498823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幻灯片图像占位符 1"/>
          <p:cNvSpPr>
            <a:spLocks noGrp="1" noRot="1" noChangeAspect="1" noChangeArrowheads="1" noTextEdit="1"/>
          </p:cNvSpPr>
          <p:nvPr>
            <p:ph type="sldImg"/>
          </p:nvPr>
        </p:nvSpPr>
        <p:spPr/>
      </p:sp>
      <p:sp>
        <p:nvSpPr>
          <p:cNvPr id="37891" name="备注占位符 2"/>
          <p:cNvSpPr>
            <a:spLocks noGrp="1" noChangeArrowheads="1"/>
          </p:cNvSpPr>
          <p:nvPr>
            <p:ph type="body" idx="1"/>
          </p:nvPr>
        </p:nvSpPr>
        <p:spPr>
          <a:noFill/>
        </p:spPr>
        <p:txBody>
          <a:bodyPr/>
          <a:lstStyle/>
          <a:p>
            <a:endParaRPr lang="zh-CN" altLang="en-US" dirty="0"/>
          </a:p>
        </p:txBody>
      </p:sp>
      <p:sp>
        <p:nvSpPr>
          <p:cNvPr id="37892" name="灯片编号占位符 3"/>
          <p:cNvSpPr>
            <a:spLocks noGrp="1"/>
          </p:cNvSpPr>
          <p:nvPr>
            <p:ph type="sldNum" sz="quarter" idx="5"/>
          </p:nvPr>
        </p:nvSpPr>
        <p:spPr>
          <a:noFill/>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E87B19E7-DCA6-40F5-877F-971D251C5E90}" type="slidenum">
              <a:rPr altLang="en-US" sz="1200" b="0" smtClean="0">
                <a:latin typeface="Arial" panose="020B0604020202020204" pitchFamily="34" charset="0"/>
              </a:rPr>
              <a:t>3</a:t>
            </a:fld>
            <a:endParaRPr lang="zh-CN" altLang="en-US" sz="1200" b="0">
              <a:latin typeface="Arial" panose="020B0604020202020204" pitchFamily="34" charset="0"/>
            </a:endParaRPr>
          </a:p>
        </p:txBody>
      </p:sp>
    </p:spTree>
    <p:extLst>
      <p:ext uri="{BB962C8B-B14F-4D97-AF65-F5344CB8AC3E}">
        <p14:creationId xmlns:p14="http://schemas.microsoft.com/office/powerpoint/2010/main" val="3784980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4294967295"/>
          </p:nvPr>
        </p:nvSpPr>
        <p:spPr/>
      </p:sp>
      <p:sp>
        <p:nvSpPr>
          <p:cNvPr id="3" name="文本占位符 2"/>
          <p:cNvSpPr>
            <a:spLocks noGrp="1"/>
          </p:cNvSpPr>
          <p:nvPr>
            <p:ph type="body" idx="9"/>
          </p:nvPr>
        </p:nvSpPr>
        <p:spPr/>
        <p:txBody>
          <a:bodyPr/>
          <a:lstStyle/>
          <a:p>
            <a:endParaRPr lang="zh-CN" altLang="en-US" dirty="0"/>
          </a:p>
        </p:txBody>
      </p:sp>
    </p:spTree>
    <p:extLst>
      <p:ext uri="{BB962C8B-B14F-4D97-AF65-F5344CB8AC3E}">
        <p14:creationId xmlns:p14="http://schemas.microsoft.com/office/powerpoint/2010/main" val="18601885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4294967295"/>
          </p:nvPr>
        </p:nvSpPr>
        <p:spPr/>
      </p:sp>
      <p:sp>
        <p:nvSpPr>
          <p:cNvPr id="3" name="文本占位符 2"/>
          <p:cNvSpPr>
            <a:spLocks noGrp="1"/>
          </p:cNvSpPr>
          <p:nvPr>
            <p:ph type="body" idx="9"/>
          </p:nvPr>
        </p:nvSpPr>
        <p:spPr/>
        <p:txBody>
          <a:bodyPr/>
          <a:lstStyle/>
          <a:p>
            <a:endParaRPr lang="zh-CN" altLang="en-US" dirty="0"/>
          </a:p>
        </p:txBody>
      </p:sp>
    </p:spTree>
    <p:extLst>
      <p:ext uri="{BB962C8B-B14F-4D97-AF65-F5344CB8AC3E}">
        <p14:creationId xmlns:p14="http://schemas.microsoft.com/office/powerpoint/2010/main" val="3414106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4294967295"/>
          </p:nvPr>
        </p:nvSpPr>
        <p:spPr/>
      </p:sp>
      <p:sp>
        <p:nvSpPr>
          <p:cNvPr id="3" name="文本占位符 2"/>
          <p:cNvSpPr>
            <a:spLocks noGrp="1"/>
          </p:cNvSpPr>
          <p:nvPr>
            <p:ph type="body" idx="9"/>
          </p:nvPr>
        </p:nvSpPr>
        <p:spPr/>
        <p:txBody>
          <a:bodyPr/>
          <a:lstStyle/>
          <a:p>
            <a:endParaRPr lang="zh-CN" altLang="en-US" dirty="0"/>
          </a:p>
        </p:txBody>
      </p:sp>
    </p:spTree>
    <p:extLst>
      <p:ext uri="{BB962C8B-B14F-4D97-AF65-F5344CB8AC3E}">
        <p14:creationId xmlns:p14="http://schemas.microsoft.com/office/powerpoint/2010/main" val="2009386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ChangeArrowheads="1" noTextEdit="1"/>
          </p:cNvSpPr>
          <p:nvPr>
            <p:ph type="sldImg"/>
          </p:nvPr>
        </p:nvSpPr>
        <p:spPr/>
      </p:sp>
      <p:sp>
        <p:nvSpPr>
          <p:cNvPr id="52227" name="备注占位符 2"/>
          <p:cNvSpPr>
            <a:spLocks noGrp="1" noChangeArrowheads="1"/>
          </p:cNvSpPr>
          <p:nvPr>
            <p:ph type="body" idx="1"/>
          </p:nvPr>
        </p:nvSpPr>
        <p:spPr>
          <a:noFill/>
        </p:spPr>
        <p:txBody>
          <a:bodyPr/>
          <a:lstStyle/>
          <a:p>
            <a:endParaRPr lang="zh-CN" altLang="en-US" dirty="0"/>
          </a:p>
        </p:txBody>
      </p:sp>
      <p:sp>
        <p:nvSpPr>
          <p:cNvPr id="52228" name="灯片编号占位符 3"/>
          <p:cNvSpPr>
            <a:spLocks noGrp="1"/>
          </p:cNvSpPr>
          <p:nvPr>
            <p:ph type="sldNum" sz="quarter" idx="5"/>
          </p:nvPr>
        </p:nvSpPr>
        <p:spPr>
          <a:noFill/>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7A87500F-AE56-48C6-99E7-D9B13E9AD4EA}" type="slidenum">
              <a:rPr altLang="en-US" sz="1200" b="0" smtClean="0">
                <a:latin typeface="Arial" panose="020B0604020202020204" pitchFamily="34" charset="0"/>
              </a:rPr>
              <a:t>7</a:t>
            </a:fld>
            <a:endParaRPr lang="zh-CN" altLang="en-US" sz="1200" b="0">
              <a:latin typeface="Arial" panose="020B0604020202020204" pitchFamily="34" charset="0"/>
            </a:endParaRPr>
          </a:p>
        </p:txBody>
      </p:sp>
    </p:spTree>
    <p:extLst>
      <p:ext uri="{BB962C8B-B14F-4D97-AF65-F5344CB8AC3E}">
        <p14:creationId xmlns:p14="http://schemas.microsoft.com/office/powerpoint/2010/main" val="27934832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ChangeArrowheads="1" noTextEdit="1"/>
          </p:cNvSpPr>
          <p:nvPr>
            <p:ph type="sldImg"/>
          </p:nvPr>
        </p:nvSpPr>
        <p:spPr/>
      </p:sp>
      <p:sp>
        <p:nvSpPr>
          <p:cNvPr id="52227" name="备注占位符 2"/>
          <p:cNvSpPr>
            <a:spLocks noGrp="1" noChangeArrowheads="1"/>
          </p:cNvSpPr>
          <p:nvPr>
            <p:ph type="body" idx="1"/>
          </p:nvPr>
        </p:nvSpPr>
        <p:spPr>
          <a:noFill/>
        </p:spPr>
        <p:txBody>
          <a:bodyPr/>
          <a:lstStyle/>
          <a:p>
            <a:endParaRPr lang="zh-CN" altLang="en-US" dirty="0"/>
          </a:p>
        </p:txBody>
      </p:sp>
      <p:sp>
        <p:nvSpPr>
          <p:cNvPr id="52228" name="灯片编号占位符 3"/>
          <p:cNvSpPr>
            <a:spLocks noGrp="1"/>
          </p:cNvSpPr>
          <p:nvPr>
            <p:ph type="sldNum" sz="quarter" idx="5"/>
          </p:nvPr>
        </p:nvSpPr>
        <p:spPr>
          <a:noFill/>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7A87500F-AE56-48C6-99E7-D9B13E9AD4EA}" type="slidenum">
              <a:rPr altLang="en-US" sz="1200" b="0" smtClean="0">
                <a:latin typeface="Arial" panose="020B0604020202020204" pitchFamily="34" charset="0"/>
              </a:rPr>
              <a:t>8</a:t>
            </a:fld>
            <a:endParaRPr lang="zh-CN" altLang="en-US" sz="1200" b="0">
              <a:latin typeface="Arial" panose="020B0604020202020204" pitchFamily="34" charset="0"/>
            </a:endParaRPr>
          </a:p>
        </p:txBody>
      </p:sp>
    </p:spTree>
    <p:extLst>
      <p:ext uri="{BB962C8B-B14F-4D97-AF65-F5344CB8AC3E}">
        <p14:creationId xmlns:p14="http://schemas.microsoft.com/office/powerpoint/2010/main" val="1243723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ChangeArrowheads="1" noTextEdit="1"/>
          </p:cNvSpPr>
          <p:nvPr>
            <p:ph type="sldImg"/>
          </p:nvPr>
        </p:nvSpPr>
        <p:spPr/>
      </p:sp>
      <p:sp>
        <p:nvSpPr>
          <p:cNvPr id="52227" name="备注占位符 2"/>
          <p:cNvSpPr>
            <a:spLocks noGrp="1" noChangeArrowheads="1"/>
          </p:cNvSpPr>
          <p:nvPr>
            <p:ph type="body" idx="1"/>
          </p:nvPr>
        </p:nvSpPr>
        <p:spPr>
          <a:noFill/>
        </p:spPr>
        <p:txBody>
          <a:bodyPr/>
          <a:lstStyle/>
          <a:p>
            <a:endParaRPr lang="zh-CN" altLang="en-US" dirty="0"/>
          </a:p>
        </p:txBody>
      </p:sp>
      <p:sp>
        <p:nvSpPr>
          <p:cNvPr id="52228" name="灯片编号占位符 3"/>
          <p:cNvSpPr>
            <a:spLocks noGrp="1"/>
          </p:cNvSpPr>
          <p:nvPr>
            <p:ph type="sldNum" sz="quarter" idx="5"/>
          </p:nvPr>
        </p:nvSpPr>
        <p:spPr>
          <a:noFill/>
        </p:spPr>
        <p:txBody>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fld id="{7A87500F-AE56-48C6-99E7-D9B13E9AD4EA}" type="slidenum">
              <a:rPr altLang="en-US" sz="1200" b="0" smtClean="0">
                <a:latin typeface="Arial" panose="020B0604020202020204" pitchFamily="34" charset="0"/>
              </a:rPr>
              <a:t>9</a:t>
            </a:fld>
            <a:endParaRPr lang="zh-CN" altLang="en-US" sz="1200" b="0">
              <a:latin typeface="Arial" panose="020B0604020202020204" pitchFamily="34" charset="0"/>
            </a:endParaRPr>
          </a:p>
        </p:txBody>
      </p:sp>
    </p:spTree>
    <p:extLst>
      <p:ext uri="{BB962C8B-B14F-4D97-AF65-F5344CB8AC3E}">
        <p14:creationId xmlns:p14="http://schemas.microsoft.com/office/powerpoint/2010/main" val="88564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Content Placeholder 2"/>
          <p:cNvSpPr>
            <a:spLocks noGrp="1"/>
          </p:cNvSpPr>
          <p:nvPr>
            <p:ph idx="1"/>
          </p:nvPr>
        </p:nvSpPr>
        <p:spPr>
          <a:xfrm>
            <a:off x="177801" y="933450"/>
            <a:ext cx="11844867" cy="5314950"/>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61451" y="285750"/>
            <a:ext cx="2961216" cy="5556250"/>
          </a:xfrm>
          <a:prstGeom prst="rect">
            <a:avLst/>
          </a:prstGeom>
        </p:spPr>
        <p:txBody>
          <a:bodyPr vert="eaVert"/>
          <a:lstStyle/>
          <a:p>
            <a:r>
              <a:rPr lang="en-US" noProof="1"/>
              <a:t>Click to edit Master title style</a:t>
            </a:r>
          </a:p>
        </p:txBody>
      </p:sp>
      <p:sp>
        <p:nvSpPr>
          <p:cNvPr id="3" name="Vertical Text Placeholder 2"/>
          <p:cNvSpPr>
            <a:spLocks noGrp="1"/>
          </p:cNvSpPr>
          <p:nvPr>
            <p:ph type="body" orient="vert" idx="1"/>
          </p:nvPr>
        </p:nvSpPr>
        <p:spPr>
          <a:xfrm>
            <a:off x="177801" y="285750"/>
            <a:ext cx="8680451" cy="5556250"/>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overrideClrMapping bg1="lt1" tx1="dk1" bg2="lt2" tx2="dk2" accent1="accent1" accent2="accent2" accent3="accent3" accent4="accent4" accent5="accent5" accent6="accent6" hlink="hlink" folHlink="folHlink"/>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2"/>
          <p:cNvSpPr>
            <a:spLocks noChangeArrowheads="1"/>
          </p:cNvSpPr>
          <p:nvPr/>
        </p:nvSpPr>
        <p:spPr bwMode="auto">
          <a:xfrm>
            <a:off x="0" y="0"/>
            <a:ext cx="12192000" cy="4600575"/>
          </a:xfrm>
          <a:prstGeom prst="rect">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5" name="Rectangle 3"/>
          <p:cNvSpPr>
            <a:spLocks noChangeArrowheads="1"/>
          </p:cNvSpPr>
          <p:nvPr/>
        </p:nvSpPr>
        <p:spPr bwMode="auto">
          <a:xfrm>
            <a:off x="393700" y="485775"/>
            <a:ext cx="11557000" cy="3411538"/>
          </a:xfrm>
          <a:prstGeom prst="rect">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pic>
        <p:nvPicPr>
          <p:cNvPr id="6" name="Picture 4" descr="iStock_000004933149Smal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8500" y="463550"/>
            <a:ext cx="6616700" cy="3417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5" descr="mi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288" y="469900"/>
            <a:ext cx="3122612" cy="340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38"/>
          <p:cNvSpPr>
            <a:spLocks noChangeArrowheads="1"/>
          </p:cNvSpPr>
          <p:nvPr/>
        </p:nvSpPr>
        <p:spPr bwMode="auto">
          <a:xfrm>
            <a:off x="393700" y="3086100"/>
            <a:ext cx="8191500" cy="806450"/>
          </a:xfrm>
          <a:prstGeom prst="rect">
            <a:avLst/>
          </a:prstGeom>
          <a:solidFill>
            <a:schemeClr val="accent1">
              <a:alpha val="23137"/>
            </a:schemeClr>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9" name="Line 42"/>
          <p:cNvSpPr>
            <a:spLocks noChangeShapeType="1"/>
          </p:cNvSpPr>
          <p:nvPr/>
        </p:nvSpPr>
        <p:spPr bwMode="auto">
          <a:xfrm>
            <a:off x="393700" y="5634038"/>
            <a:ext cx="11539538" cy="0"/>
          </a:xfrm>
          <a:prstGeom prst="line">
            <a:avLst/>
          </a:prstGeom>
          <a:noFill/>
          <a:ln w="9525">
            <a:solidFill>
              <a:srgbClr val="4E6172"/>
            </a:solid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sp>
        <p:nvSpPr>
          <p:cNvPr id="10" name="Rectangle 44"/>
          <p:cNvSpPr>
            <a:spLocks noChangeArrowheads="1"/>
          </p:cNvSpPr>
          <p:nvPr/>
        </p:nvSpPr>
        <p:spPr bwMode="auto">
          <a:xfrm>
            <a:off x="393700" y="276225"/>
            <a:ext cx="3098800" cy="200025"/>
          </a:xfrm>
          <a:prstGeom prst="rect">
            <a:avLst/>
          </a:prstGeom>
          <a:solidFill>
            <a:schemeClr val="accent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1" name="Rectangle 45"/>
          <p:cNvSpPr>
            <a:spLocks noChangeArrowheads="1"/>
          </p:cNvSpPr>
          <p:nvPr/>
        </p:nvSpPr>
        <p:spPr bwMode="auto">
          <a:xfrm>
            <a:off x="3505200" y="285750"/>
            <a:ext cx="8521700" cy="190500"/>
          </a:xfrm>
          <a:prstGeom prst="rect">
            <a:avLst/>
          </a:prstGeom>
          <a:gradFill rotWithShape="1">
            <a:gsLst>
              <a:gs pos="0">
                <a:srgbClr val="3292B0"/>
              </a:gs>
              <a:gs pos="100000">
                <a:schemeClr val="bg1"/>
              </a:gs>
            </a:gsLst>
            <a:lin ang="0" scaled="1"/>
          </a:gra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2" name="Rectangle 46"/>
          <p:cNvSpPr>
            <a:spLocks noChangeArrowheads="1"/>
          </p:cNvSpPr>
          <p:nvPr/>
        </p:nvSpPr>
        <p:spPr bwMode="auto">
          <a:xfrm>
            <a:off x="393700" y="3876675"/>
            <a:ext cx="11544300" cy="209550"/>
          </a:xfrm>
          <a:prstGeom prst="rect">
            <a:avLst/>
          </a:prstGeom>
          <a:gradFill rotWithShape="1">
            <a:gsLst>
              <a:gs pos="0">
                <a:srgbClr val="3292B0"/>
              </a:gs>
              <a:gs pos="100000">
                <a:schemeClr val="bg1"/>
              </a:gs>
            </a:gsLst>
            <a:lin ang="0" scaled="1"/>
          </a:gradFill>
          <a:ln w="9525" algn="ctr">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3" name="Line 47"/>
          <p:cNvSpPr>
            <a:spLocks noChangeShapeType="1"/>
          </p:cNvSpPr>
          <p:nvPr/>
        </p:nvSpPr>
        <p:spPr bwMode="auto">
          <a:xfrm>
            <a:off x="3494088" y="255588"/>
            <a:ext cx="0" cy="3840162"/>
          </a:xfrm>
          <a:prstGeom prst="line">
            <a:avLst/>
          </a:prstGeom>
          <a:noFill/>
          <a:ln w="28575">
            <a:solidFill>
              <a:schemeClr val="bg1"/>
            </a:solid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sp>
        <p:nvSpPr>
          <p:cNvPr id="14" name="AutoShape 48"/>
          <p:cNvSpPr>
            <a:spLocks noChangeArrowheads="1"/>
          </p:cNvSpPr>
          <p:nvPr/>
        </p:nvSpPr>
        <p:spPr bwMode="auto">
          <a:xfrm flipH="1">
            <a:off x="3289300" y="3946525"/>
            <a:ext cx="414338" cy="203200"/>
          </a:xfrm>
          <a:prstGeom prst="triangle">
            <a:avLst>
              <a:gd name="adj" fmla="val 50000"/>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5" name="AutoShape 49"/>
          <p:cNvSpPr>
            <a:spLocks noChangeArrowheads="1"/>
          </p:cNvSpPr>
          <p:nvPr/>
        </p:nvSpPr>
        <p:spPr bwMode="auto">
          <a:xfrm flipH="1" flipV="1">
            <a:off x="3289300" y="212725"/>
            <a:ext cx="414338" cy="203200"/>
          </a:xfrm>
          <a:prstGeom prst="triangle">
            <a:avLst>
              <a:gd name="adj" fmla="val 50000"/>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6" name="Rectangle 50"/>
          <p:cNvSpPr>
            <a:spLocks noChangeArrowheads="1"/>
          </p:cNvSpPr>
          <p:nvPr/>
        </p:nvSpPr>
        <p:spPr bwMode="auto">
          <a:xfrm>
            <a:off x="3505200" y="476250"/>
            <a:ext cx="8686800" cy="1047750"/>
          </a:xfrm>
          <a:prstGeom prst="rect">
            <a:avLst/>
          </a:prstGeom>
          <a:gradFill rotWithShape="1">
            <a:gsLst>
              <a:gs pos="0">
                <a:schemeClr val="bg1">
                  <a:alpha val="75000"/>
                </a:schemeClr>
              </a:gs>
              <a:gs pos="100000">
                <a:schemeClr val="bg1">
                  <a:alpha val="0"/>
                </a:schemeClr>
              </a:gs>
            </a:gsLst>
            <a:lin ang="5400000" scaled="1"/>
          </a:gra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pic>
        <p:nvPicPr>
          <p:cNvPr id="17" name="Picture 51" descr="designelement"/>
          <p:cNvPicPr>
            <a:picLocks noChangeAspect="1" noChangeArrowheads="1"/>
          </p:cNvPicPr>
          <p:nvPr/>
        </p:nvPicPr>
        <p:blipFill>
          <a:blip r:embed="rId4">
            <a:extLst>
              <a:ext uri="{28A0092B-C50C-407E-A947-70E740481C1C}">
                <a14:useLocalDpi xmlns:a14="http://schemas.microsoft.com/office/drawing/2010/main" val="0"/>
              </a:ext>
            </a:extLst>
          </a:blip>
          <a:srcRect l="9451" t="18195" r="19916" b="17332"/>
          <a:stretch>
            <a:fillRect/>
          </a:stretch>
        </p:blipFill>
        <p:spPr bwMode="auto">
          <a:xfrm>
            <a:off x="392113" y="479425"/>
            <a:ext cx="11799887" cy="510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 Box 44"/>
          <p:cNvSpPr txBox="1">
            <a:spLocks noChangeArrowheads="1"/>
          </p:cNvSpPr>
          <p:nvPr userDrawn="1"/>
        </p:nvSpPr>
        <p:spPr bwMode="black">
          <a:xfrm>
            <a:off x="381000" y="6492875"/>
            <a:ext cx="6324600" cy="69850"/>
          </a:xfrm>
          <a:prstGeom prst="rect">
            <a:avLst/>
          </a:prstGeom>
          <a:noFill/>
          <a:ln w="25400">
            <a:noFill/>
            <a:miter lim="800000"/>
            <a:tailEnd type="none" w="lg" len="sm"/>
          </a:ln>
        </p:spPr>
        <p:txBody>
          <a:bodyPr lIns="0" tIns="0" rIns="0" bIns="0">
            <a:spAutoFit/>
          </a:bodyPr>
          <a:lstStyle/>
          <a:p>
            <a:pPr>
              <a:defRPr/>
            </a:pPr>
            <a:r>
              <a:rPr lang="en-US" altLang="zh-CN" sz="450" b="0" noProof="1">
                <a:solidFill>
                  <a:srgbClr val="000000"/>
                </a:solidFill>
                <a:latin typeface="Arial" panose="020B0604020202020204" pitchFamily="34" charset="0"/>
              </a:rPr>
              <a:t>RIPRA Proprietary Information. RIPRA™ and the RIPRA logo are trademarks of Research Institute of Pattern Recognition and Application, Inc. All other product or service names are the property of their respective owners. © RIPRA, Inc. 2008.</a:t>
            </a:r>
          </a:p>
        </p:txBody>
      </p:sp>
      <p:sp>
        <p:nvSpPr>
          <p:cNvPr id="19" name="Rectangle 5"/>
          <p:cNvSpPr>
            <a:spLocks noChangeArrowheads="1"/>
          </p:cNvSpPr>
          <p:nvPr userDrawn="1"/>
        </p:nvSpPr>
        <p:spPr bwMode="auto">
          <a:xfrm>
            <a:off x="11074400" y="6324600"/>
            <a:ext cx="6731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algn="r" eaLnBrk="1" hangingPunct="1">
              <a:defRPr/>
            </a:pPr>
            <a:fld id="{DC2F852B-782D-4FF2-B9F6-61A9A0AF99FD}" type="slidenum">
              <a:rPr lang="zh-CN" altLang="en-US" sz="1200" smtClean="0">
                <a:solidFill>
                  <a:srgbClr val="000000"/>
                </a:solidFill>
                <a:latin typeface="Arial" panose="020B0604020202020204" pitchFamily="34" charset="0"/>
              </a:rPr>
              <a:t>‹#›</a:t>
            </a:fld>
            <a:endParaRPr lang="zh-CN" altLang="en-US" sz="1200" dirty="0">
              <a:solidFill>
                <a:srgbClr val="000000"/>
              </a:solidFill>
              <a:latin typeface="Arial" panose="020B0604020202020204" pitchFamily="34" charset="0"/>
            </a:endParaRPr>
          </a:p>
        </p:txBody>
      </p:sp>
      <p:sp>
        <p:nvSpPr>
          <p:cNvPr id="57383" name="Rectangle 39"/>
          <p:cNvSpPr>
            <a:spLocks noGrp="1" noChangeArrowheads="1"/>
          </p:cNvSpPr>
          <p:nvPr>
            <p:ph type="ctrTitle"/>
          </p:nvPr>
        </p:nvSpPr>
        <p:spPr bwMode="blackWhite">
          <a:xfrm>
            <a:off x="254003" y="4629150"/>
            <a:ext cx="8470900" cy="566738"/>
          </a:xfrm>
          <a:prstGeom prst="rect">
            <a:avLst/>
          </a:prstGeom>
          <a:ln w="25400"/>
        </p:spPr>
        <p:txBody>
          <a:bodyPr tIns="91440" bIns="91440" anchor="b"/>
          <a:lstStyle>
            <a:lvl1pPr algn="l">
              <a:spcBef>
                <a:spcPct val="25000"/>
              </a:spcBef>
              <a:defRPr sz="2025"/>
            </a:lvl1pPr>
          </a:lstStyle>
          <a:p>
            <a:r>
              <a:rPr lang="zh-CN" altLang="en-US" noProof="1"/>
              <a:t>单击此处编辑母版标题样式</a:t>
            </a:r>
            <a:endParaRPr lang="en-US" noProof="1"/>
          </a:p>
        </p:txBody>
      </p:sp>
      <p:sp>
        <p:nvSpPr>
          <p:cNvPr id="57384" name="Rectangle 40"/>
          <p:cNvSpPr>
            <a:spLocks noGrp="1" noChangeArrowheads="1"/>
          </p:cNvSpPr>
          <p:nvPr>
            <p:ph type="subTitle" idx="1"/>
          </p:nvPr>
        </p:nvSpPr>
        <p:spPr bwMode="blackWhite">
          <a:xfrm>
            <a:off x="254003" y="5187956"/>
            <a:ext cx="8470900" cy="447675"/>
          </a:xfrm>
          <a:prstGeom prst="rect">
            <a:avLst/>
          </a:prstGeom>
          <a:ln w="25400" algn="ctr"/>
        </p:spPr>
        <p:txBody>
          <a:bodyPr tIns="0" bIns="91440"/>
          <a:lstStyle>
            <a:lvl1pPr marL="0" indent="0">
              <a:spcBef>
                <a:spcPct val="0"/>
              </a:spcBef>
              <a:buClrTx/>
              <a:buFont typeface="Arial" panose="020B0604020202020204" pitchFamily="34" charset="0"/>
              <a:buNone/>
              <a:defRPr sz="1725">
                <a:solidFill>
                  <a:schemeClr val="tx1"/>
                </a:solidFill>
              </a:defRPr>
            </a:lvl1pPr>
          </a:lstStyle>
          <a:p>
            <a:r>
              <a:rPr lang="zh-CN" altLang="en-US" noProof="1"/>
              <a:t>单击此处编辑母版副标题样式</a:t>
            </a:r>
            <a:endParaRPr lang="en-US" noProof="1"/>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Content Placeholder 2"/>
          <p:cNvSpPr>
            <a:spLocks noGrp="1"/>
          </p:cNvSpPr>
          <p:nvPr>
            <p:ph idx="1"/>
          </p:nvPr>
        </p:nvSpPr>
        <p:spPr>
          <a:xfrm>
            <a:off x="177801" y="933450"/>
            <a:ext cx="11844867" cy="5314950"/>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6"/>
            <a:ext cx="10363200" cy="1362075"/>
          </a:xfrm>
          <a:prstGeom prst="rect">
            <a:avLst/>
          </a:prstGeom>
        </p:spPr>
        <p:txBody>
          <a:bodyPr/>
          <a:lstStyle>
            <a:lvl1pPr algn="l">
              <a:defRPr sz="3000" b="1" cap="all"/>
            </a:lvl1pPr>
          </a:lstStyle>
          <a:p>
            <a:r>
              <a:rPr lang="en-US" noProof="1"/>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noProof="1"/>
              <a:t>Click to edit Master text styles</a:t>
            </a:r>
          </a:p>
        </p:txBody>
      </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Content Placeholder 2"/>
          <p:cNvSpPr>
            <a:spLocks noGrp="1"/>
          </p:cNvSpPr>
          <p:nvPr>
            <p:ph sz="half" idx="1"/>
          </p:nvPr>
        </p:nvSpPr>
        <p:spPr>
          <a:xfrm>
            <a:off x="177804" y="933450"/>
            <a:ext cx="5820833" cy="4908550"/>
          </a:xfrm>
          <a:prstGeom prst="rect">
            <a:avLst/>
          </a:prstGeo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Content Placeholder 3"/>
          <p:cNvSpPr>
            <a:spLocks noGrp="1"/>
          </p:cNvSpPr>
          <p:nvPr>
            <p:ph sz="half" idx="2"/>
          </p:nvPr>
        </p:nvSpPr>
        <p:spPr>
          <a:xfrm>
            <a:off x="6201837" y="933450"/>
            <a:ext cx="5820833" cy="4908550"/>
          </a:xfrm>
          <a:prstGeom prst="rect">
            <a:avLst/>
          </a:prstGeo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noProof="1"/>
              <a:t>Click to edit Master title style</a:t>
            </a:r>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noProof="1"/>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Text Placeholder 4"/>
          <p:cNvSpPr>
            <a:spLocks noGrp="1"/>
          </p:cNvSpPr>
          <p:nvPr>
            <p:ph type="body" sz="quarter" idx="3"/>
          </p:nvPr>
        </p:nvSpPr>
        <p:spPr>
          <a:xfrm>
            <a:off x="6193371" y="1535113"/>
            <a:ext cx="5389033" cy="63976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noProof="1"/>
              <a:t>Click to edit Master text styles</a:t>
            </a:r>
          </a:p>
        </p:txBody>
      </p:sp>
      <p:sp>
        <p:nvSpPr>
          <p:cNvPr id="6" name="Content Placeholder 5"/>
          <p:cNvSpPr>
            <a:spLocks noGrp="1"/>
          </p:cNvSpPr>
          <p:nvPr>
            <p:ph sz="quarter" idx="4"/>
          </p:nvPr>
        </p:nvSpPr>
        <p:spPr>
          <a:xfrm>
            <a:off x="6193371" y="2174875"/>
            <a:ext cx="5389033" cy="3951288"/>
          </a:xfrm>
          <a:prstGeom prst="rect">
            <a:avLst/>
          </a:prstGeo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Tree>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a:prstGeom prst="rect">
            <a:avLst/>
          </a:prstGeom>
        </p:spPr>
        <p:txBody>
          <a:bodyPr anchor="b"/>
          <a:lstStyle>
            <a:lvl1pPr algn="l">
              <a:defRPr sz="1500" b="1"/>
            </a:lvl1pPr>
          </a:lstStyle>
          <a:p>
            <a:r>
              <a:rPr lang="en-US" noProof="1"/>
              <a:t>Click to edit Master title style</a:t>
            </a:r>
          </a:p>
        </p:txBody>
      </p:sp>
      <p:sp>
        <p:nvSpPr>
          <p:cNvPr id="3" name="Content Placeholder 2"/>
          <p:cNvSpPr>
            <a:spLocks noGrp="1"/>
          </p:cNvSpPr>
          <p:nvPr>
            <p:ph idx="1"/>
          </p:nvPr>
        </p:nvSpPr>
        <p:spPr>
          <a:xfrm>
            <a:off x="4766733" y="273056"/>
            <a:ext cx="6815667" cy="5853113"/>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Text Placeholder 3"/>
          <p:cNvSpPr>
            <a:spLocks noGrp="1"/>
          </p:cNvSpPr>
          <p:nvPr>
            <p:ph type="body" sz="half" idx="2"/>
          </p:nvPr>
        </p:nvSpPr>
        <p:spPr>
          <a:xfrm>
            <a:off x="609603" y="1435103"/>
            <a:ext cx="4011084" cy="4691063"/>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noProof="1"/>
              <a:t>Click to edit Master text styles</a:t>
            </a:r>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6"/>
            <a:ext cx="10363200" cy="1362075"/>
          </a:xfrm>
          <a:prstGeom prst="rect">
            <a:avLst/>
          </a:prstGeom>
        </p:spPr>
        <p:txBody>
          <a:bodyPr/>
          <a:lstStyle>
            <a:lvl1pPr algn="l">
              <a:defRPr sz="3000" b="1" cap="all"/>
            </a:lvl1pPr>
          </a:lstStyle>
          <a:p>
            <a:r>
              <a:rPr lang="en-US" noProof="1"/>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noProof="1"/>
              <a:t>Click to edit Master text styles</a:t>
            </a:r>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1500" b="1"/>
            </a:lvl1pPr>
          </a:lstStyle>
          <a:p>
            <a:r>
              <a:rPr lang="en-US" noProof="1"/>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noProof="1"/>
              <a:t>Click to edit Master text styles</a:t>
            </a:r>
          </a:p>
        </p:txBody>
      </p:sp>
    </p:spTree>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Vertical Text Placeholder 2"/>
          <p:cNvSpPr>
            <a:spLocks noGrp="1"/>
          </p:cNvSpPr>
          <p:nvPr>
            <p:ph type="body" orient="vert" idx="1"/>
          </p:nvPr>
        </p:nvSpPr>
        <p:spPr>
          <a:xfrm>
            <a:off x="177801" y="933450"/>
            <a:ext cx="11844867" cy="5314950"/>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61451" y="285750"/>
            <a:ext cx="2961216" cy="5556250"/>
          </a:xfrm>
          <a:prstGeom prst="rect">
            <a:avLst/>
          </a:prstGeom>
        </p:spPr>
        <p:txBody>
          <a:bodyPr vert="eaVert"/>
          <a:lstStyle/>
          <a:p>
            <a:r>
              <a:rPr lang="en-US" noProof="1"/>
              <a:t>Click to edit Master title style</a:t>
            </a:r>
          </a:p>
        </p:txBody>
      </p:sp>
      <p:sp>
        <p:nvSpPr>
          <p:cNvPr id="3" name="Vertical Text Placeholder 2"/>
          <p:cNvSpPr>
            <a:spLocks noGrp="1"/>
          </p:cNvSpPr>
          <p:nvPr>
            <p:ph type="body" orient="vert" idx="1"/>
          </p:nvPr>
        </p:nvSpPr>
        <p:spPr>
          <a:xfrm>
            <a:off x="177801" y="285750"/>
            <a:ext cx="8680451" cy="5556250"/>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Tree>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
        <p:nvSpPr>
          <p:cNvPr id="4" name="Rectangle 2"/>
          <p:cNvSpPr txBox="1">
            <a:spLocks noChangeArrowheads="1"/>
          </p:cNvSpPr>
          <p:nvPr userDrawn="1"/>
        </p:nvSpPr>
        <p:spPr bwMode="auto">
          <a:xfrm>
            <a:off x="231775" y="765175"/>
            <a:ext cx="5508625"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eaLnBrk="1" hangingPunct="1">
              <a:defRPr/>
            </a:pPr>
            <a:endParaRPr lang="zh-CN" altLang="en-US" sz="2800" b="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2"/>
          <p:cNvSpPr>
            <a:spLocks noChangeArrowheads="1"/>
          </p:cNvSpPr>
          <p:nvPr/>
        </p:nvSpPr>
        <p:spPr bwMode="auto">
          <a:xfrm>
            <a:off x="0" y="0"/>
            <a:ext cx="12192000" cy="4600575"/>
          </a:xfrm>
          <a:prstGeom prst="rect">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5" name="Rectangle 3"/>
          <p:cNvSpPr>
            <a:spLocks noChangeArrowheads="1"/>
          </p:cNvSpPr>
          <p:nvPr/>
        </p:nvSpPr>
        <p:spPr bwMode="auto">
          <a:xfrm>
            <a:off x="393700" y="485775"/>
            <a:ext cx="11557000" cy="3411538"/>
          </a:xfrm>
          <a:prstGeom prst="rect">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pic>
        <p:nvPicPr>
          <p:cNvPr id="6" name="Picture 4" descr="iStock_000004933149Smal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8500" y="463550"/>
            <a:ext cx="6616700" cy="3417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5" descr="mi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288" y="469900"/>
            <a:ext cx="3122612" cy="340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38"/>
          <p:cNvSpPr>
            <a:spLocks noChangeArrowheads="1"/>
          </p:cNvSpPr>
          <p:nvPr/>
        </p:nvSpPr>
        <p:spPr bwMode="auto">
          <a:xfrm>
            <a:off x="393700" y="3086100"/>
            <a:ext cx="8191500" cy="806450"/>
          </a:xfrm>
          <a:prstGeom prst="rect">
            <a:avLst/>
          </a:prstGeom>
          <a:solidFill>
            <a:schemeClr val="accent1">
              <a:alpha val="23137"/>
            </a:schemeClr>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9" name="Line 42"/>
          <p:cNvSpPr>
            <a:spLocks noChangeShapeType="1"/>
          </p:cNvSpPr>
          <p:nvPr/>
        </p:nvSpPr>
        <p:spPr bwMode="auto">
          <a:xfrm>
            <a:off x="393700" y="5634038"/>
            <a:ext cx="11539538" cy="0"/>
          </a:xfrm>
          <a:prstGeom prst="line">
            <a:avLst/>
          </a:prstGeom>
          <a:noFill/>
          <a:ln w="9525">
            <a:solidFill>
              <a:srgbClr val="4E6172"/>
            </a:solid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sp>
        <p:nvSpPr>
          <p:cNvPr id="10" name="Rectangle 44"/>
          <p:cNvSpPr>
            <a:spLocks noChangeArrowheads="1"/>
          </p:cNvSpPr>
          <p:nvPr/>
        </p:nvSpPr>
        <p:spPr bwMode="auto">
          <a:xfrm>
            <a:off x="393700" y="276225"/>
            <a:ext cx="3098800" cy="200025"/>
          </a:xfrm>
          <a:prstGeom prst="rect">
            <a:avLst/>
          </a:prstGeom>
          <a:solidFill>
            <a:schemeClr val="accent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1" name="Rectangle 45"/>
          <p:cNvSpPr>
            <a:spLocks noChangeArrowheads="1"/>
          </p:cNvSpPr>
          <p:nvPr/>
        </p:nvSpPr>
        <p:spPr bwMode="auto">
          <a:xfrm>
            <a:off x="3505200" y="285750"/>
            <a:ext cx="8521700" cy="190500"/>
          </a:xfrm>
          <a:prstGeom prst="rect">
            <a:avLst/>
          </a:prstGeom>
          <a:gradFill rotWithShape="1">
            <a:gsLst>
              <a:gs pos="0">
                <a:srgbClr val="3292B0"/>
              </a:gs>
              <a:gs pos="100000">
                <a:schemeClr val="bg1"/>
              </a:gs>
            </a:gsLst>
            <a:lin ang="0" scaled="1"/>
          </a:gra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2" name="Rectangle 46"/>
          <p:cNvSpPr>
            <a:spLocks noChangeArrowheads="1"/>
          </p:cNvSpPr>
          <p:nvPr/>
        </p:nvSpPr>
        <p:spPr bwMode="auto">
          <a:xfrm>
            <a:off x="393700" y="3876675"/>
            <a:ext cx="11544300" cy="209550"/>
          </a:xfrm>
          <a:prstGeom prst="rect">
            <a:avLst/>
          </a:prstGeom>
          <a:gradFill rotWithShape="1">
            <a:gsLst>
              <a:gs pos="0">
                <a:srgbClr val="3292B0"/>
              </a:gs>
              <a:gs pos="100000">
                <a:schemeClr val="bg1"/>
              </a:gs>
            </a:gsLst>
            <a:lin ang="0" scaled="1"/>
          </a:gradFill>
          <a:ln w="9525" algn="ctr">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3" name="Line 47"/>
          <p:cNvSpPr>
            <a:spLocks noChangeShapeType="1"/>
          </p:cNvSpPr>
          <p:nvPr/>
        </p:nvSpPr>
        <p:spPr bwMode="auto">
          <a:xfrm>
            <a:off x="3494088" y="255588"/>
            <a:ext cx="0" cy="3840162"/>
          </a:xfrm>
          <a:prstGeom prst="line">
            <a:avLst/>
          </a:prstGeom>
          <a:noFill/>
          <a:ln w="28575">
            <a:solidFill>
              <a:schemeClr val="bg1"/>
            </a:solid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sp>
        <p:nvSpPr>
          <p:cNvPr id="14" name="AutoShape 48"/>
          <p:cNvSpPr>
            <a:spLocks noChangeArrowheads="1"/>
          </p:cNvSpPr>
          <p:nvPr/>
        </p:nvSpPr>
        <p:spPr bwMode="auto">
          <a:xfrm flipH="1">
            <a:off x="3289300" y="3946525"/>
            <a:ext cx="414338" cy="203200"/>
          </a:xfrm>
          <a:prstGeom prst="triangle">
            <a:avLst>
              <a:gd name="adj" fmla="val 50000"/>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5" name="AutoShape 49"/>
          <p:cNvSpPr>
            <a:spLocks noChangeArrowheads="1"/>
          </p:cNvSpPr>
          <p:nvPr/>
        </p:nvSpPr>
        <p:spPr bwMode="auto">
          <a:xfrm flipH="1" flipV="1">
            <a:off x="3289300" y="212725"/>
            <a:ext cx="414338" cy="203200"/>
          </a:xfrm>
          <a:prstGeom prst="triangle">
            <a:avLst>
              <a:gd name="adj" fmla="val 50000"/>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6" name="Rectangle 50"/>
          <p:cNvSpPr>
            <a:spLocks noChangeArrowheads="1"/>
          </p:cNvSpPr>
          <p:nvPr/>
        </p:nvSpPr>
        <p:spPr bwMode="auto">
          <a:xfrm>
            <a:off x="3505200" y="476250"/>
            <a:ext cx="8686800" cy="1047750"/>
          </a:xfrm>
          <a:prstGeom prst="rect">
            <a:avLst/>
          </a:prstGeom>
          <a:gradFill rotWithShape="1">
            <a:gsLst>
              <a:gs pos="0">
                <a:schemeClr val="bg1">
                  <a:alpha val="75000"/>
                </a:schemeClr>
              </a:gs>
              <a:gs pos="100000">
                <a:schemeClr val="bg1">
                  <a:alpha val="0"/>
                </a:schemeClr>
              </a:gs>
            </a:gsLst>
            <a:lin ang="5400000" scaled="1"/>
          </a:gra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pic>
        <p:nvPicPr>
          <p:cNvPr id="17" name="Picture 51" descr="designelement"/>
          <p:cNvPicPr>
            <a:picLocks noChangeAspect="1" noChangeArrowheads="1"/>
          </p:cNvPicPr>
          <p:nvPr/>
        </p:nvPicPr>
        <p:blipFill>
          <a:blip r:embed="rId4">
            <a:extLst>
              <a:ext uri="{28A0092B-C50C-407E-A947-70E740481C1C}">
                <a14:useLocalDpi xmlns:a14="http://schemas.microsoft.com/office/drawing/2010/main" val="0"/>
              </a:ext>
            </a:extLst>
          </a:blip>
          <a:srcRect l="9451" t="18195" r="19916" b="17332"/>
          <a:stretch>
            <a:fillRect/>
          </a:stretch>
        </p:blipFill>
        <p:spPr bwMode="auto">
          <a:xfrm>
            <a:off x="392113" y="479425"/>
            <a:ext cx="11799887" cy="510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 Box 44"/>
          <p:cNvSpPr txBox="1">
            <a:spLocks noChangeArrowheads="1"/>
          </p:cNvSpPr>
          <p:nvPr userDrawn="1"/>
        </p:nvSpPr>
        <p:spPr bwMode="black">
          <a:xfrm>
            <a:off x="381000" y="6492875"/>
            <a:ext cx="6324600" cy="69850"/>
          </a:xfrm>
          <a:prstGeom prst="rect">
            <a:avLst/>
          </a:prstGeom>
          <a:noFill/>
          <a:ln w="25400">
            <a:noFill/>
            <a:miter lim="800000"/>
            <a:tailEnd type="none" w="lg" len="sm"/>
          </a:ln>
        </p:spPr>
        <p:txBody>
          <a:bodyPr lIns="0" tIns="0" rIns="0" bIns="0">
            <a:spAutoFit/>
          </a:bodyPr>
          <a:lstStyle/>
          <a:p>
            <a:pPr>
              <a:defRPr/>
            </a:pPr>
            <a:r>
              <a:rPr lang="en-US" altLang="zh-CN" sz="450" b="0" noProof="1">
                <a:solidFill>
                  <a:srgbClr val="000000"/>
                </a:solidFill>
                <a:latin typeface="Arial" panose="020B0604020202020204" pitchFamily="34" charset="0"/>
              </a:rPr>
              <a:t>RIPRA Proprietary Information. RIPRA™ and the RIPRA logo are trademarks of Research Institute of Pattern Recognition and Application, Inc. All other product or service names are the property of their respective owners. © RIPRA, Inc. 2008.</a:t>
            </a:r>
          </a:p>
        </p:txBody>
      </p:sp>
      <p:sp>
        <p:nvSpPr>
          <p:cNvPr id="19" name="Rectangle 5"/>
          <p:cNvSpPr>
            <a:spLocks noChangeArrowheads="1"/>
          </p:cNvSpPr>
          <p:nvPr userDrawn="1"/>
        </p:nvSpPr>
        <p:spPr bwMode="auto">
          <a:xfrm>
            <a:off x="11074400" y="6324600"/>
            <a:ext cx="6731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algn="r" eaLnBrk="1" hangingPunct="1">
              <a:defRPr/>
            </a:pPr>
            <a:fld id="{DC2F852B-782D-4FF2-B9F6-61A9A0AF99FD}" type="slidenum">
              <a:rPr lang="zh-CN" altLang="en-US" sz="1200" smtClean="0">
                <a:solidFill>
                  <a:srgbClr val="000000"/>
                </a:solidFill>
                <a:latin typeface="Arial" panose="020B0604020202020204" pitchFamily="34" charset="0"/>
              </a:rPr>
              <a:t>‹#›</a:t>
            </a:fld>
            <a:endParaRPr lang="zh-CN" altLang="en-US" sz="1200" dirty="0">
              <a:solidFill>
                <a:srgbClr val="000000"/>
              </a:solidFill>
              <a:latin typeface="Arial" panose="020B0604020202020204" pitchFamily="34" charset="0"/>
            </a:endParaRPr>
          </a:p>
        </p:txBody>
      </p:sp>
      <p:sp>
        <p:nvSpPr>
          <p:cNvPr id="57383" name="Rectangle 39"/>
          <p:cNvSpPr>
            <a:spLocks noGrp="1" noChangeArrowheads="1"/>
          </p:cNvSpPr>
          <p:nvPr>
            <p:ph type="ctrTitle"/>
          </p:nvPr>
        </p:nvSpPr>
        <p:spPr bwMode="blackWhite">
          <a:xfrm>
            <a:off x="254003" y="4629150"/>
            <a:ext cx="8470900" cy="566738"/>
          </a:xfrm>
          <a:prstGeom prst="rect">
            <a:avLst/>
          </a:prstGeom>
          <a:ln w="25400"/>
        </p:spPr>
        <p:txBody>
          <a:bodyPr tIns="91440" bIns="91440" anchor="b"/>
          <a:lstStyle>
            <a:lvl1pPr algn="l">
              <a:spcBef>
                <a:spcPct val="25000"/>
              </a:spcBef>
              <a:defRPr sz="2025"/>
            </a:lvl1pPr>
          </a:lstStyle>
          <a:p>
            <a:r>
              <a:rPr lang="zh-CN" altLang="en-US" noProof="1"/>
              <a:t>单击此处编辑母版标题样式</a:t>
            </a:r>
            <a:endParaRPr lang="en-US" noProof="1"/>
          </a:p>
        </p:txBody>
      </p:sp>
      <p:sp>
        <p:nvSpPr>
          <p:cNvPr id="57384" name="Rectangle 40"/>
          <p:cNvSpPr>
            <a:spLocks noGrp="1" noChangeArrowheads="1"/>
          </p:cNvSpPr>
          <p:nvPr>
            <p:ph type="subTitle" idx="1"/>
          </p:nvPr>
        </p:nvSpPr>
        <p:spPr bwMode="blackWhite">
          <a:xfrm>
            <a:off x="254003" y="5187956"/>
            <a:ext cx="8470900" cy="447675"/>
          </a:xfrm>
          <a:prstGeom prst="rect">
            <a:avLst/>
          </a:prstGeom>
          <a:ln w="25400" algn="ctr"/>
        </p:spPr>
        <p:txBody>
          <a:bodyPr tIns="0" bIns="91440"/>
          <a:lstStyle>
            <a:lvl1pPr marL="0" indent="0">
              <a:spcBef>
                <a:spcPct val="0"/>
              </a:spcBef>
              <a:buClrTx/>
              <a:buFont typeface="Arial" panose="020B0604020202020204" pitchFamily="34" charset="0"/>
              <a:buNone/>
              <a:defRPr sz="1725">
                <a:solidFill>
                  <a:schemeClr val="tx1"/>
                </a:solidFill>
              </a:defRPr>
            </a:lvl1pPr>
          </a:lstStyle>
          <a:p>
            <a:r>
              <a:rPr lang="zh-CN" altLang="en-US" noProof="1"/>
              <a:t>单击此处编辑母版副标题样式</a:t>
            </a:r>
            <a:endParaRPr lang="en-US" noProof="1"/>
          </a:p>
        </p:txBody>
      </p:sp>
    </p:spTree>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Content Placeholder 2"/>
          <p:cNvSpPr>
            <a:spLocks noGrp="1"/>
          </p:cNvSpPr>
          <p:nvPr>
            <p:ph idx="1"/>
          </p:nvPr>
        </p:nvSpPr>
        <p:spPr>
          <a:xfrm>
            <a:off x="177801" y="933450"/>
            <a:ext cx="11844867" cy="5314950"/>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6"/>
            <a:ext cx="10363200" cy="1362075"/>
          </a:xfrm>
          <a:prstGeom prst="rect">
            <a:avLst/>
          </a:prstGeom>
        </p:spPr>
        <p:txBody>
          <a:bodyPr/>
          <a:lstStyle>
            <a:lvl1pPr algn="l">
              <a:defRPr sz="3000" b="1" cap="all"/>
            </a:lvl1pPr>
          </a:lstStyle>
          <a:p>
            <a:r>
              <a:rPr lang="en-US" noProof="1"/>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noProof="1"/>
              <a:t>Click to edit Master text styles</a:t>
            </a:r>
          </a:p>
        </p:txBody>
      </p:sp>
    </p:spTree>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Content Placeholder 2"/>
          <p:cNvSpPr>
            <a:spLocks noGrp="1"/>
          </p:cNvSpPr>
          <p:nvPr>
            <p:ph sz="half" idx="1"/>
          </p:nvPr>
        </p:nvSpPr>
        <p:spPr>
          <a:xfrm>
            <a:off x="177804" y="933450"/>
            <a:ext cx="5820833" cy="4908550"/>
          </a:xfrm>
          <a:prstGeom prst="rect">
            <a:avLst/>
          </a:prstGeo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Content Placeholder 3"/>
          <p:cNvSpPr>
            <a:spLocks noGrp="1"/>
          </p:cNvSpPr>
          <p:nvPr>
            <p:ph sz="half" idx="2"/>
          </p:nvPr>
        </p:nvSpPr>
        <p:spPr>
          <a:xfrm>
            <a:off x="6201837" y="933450"/>
            <a:ext cx="5820833" cy="4908550"/>
          </a:xfrm>
          <a:prstGeom prst="rect">
            <a:avLst/>
          </a:prstGeo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noProof="1"/>
              <a:t>Click to edit Master title style</a:t>
            </a:r>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noProof="1"/>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Text Placeholder 4"/>
          <p:cNvSpPr>
            <a:spLocks noGrp="1"/>
          </p:cNvSpPr>
          <p:nvPr>
            <p:ph type="body" sz="quarter" idx="3"/>
          </p:nvPr>
        </p:nvSpPr>
        <p:spPr>
          <a:xfrm>
            <a:off x="6193371" y="1535113"/>
            <a:ext cx="5389033" cy="63976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noProof="1"/>
              <a:t>Click to edit Master text styles</a:t>
            </a:r>
          </a:p>
        </p:txBody>
      </p:sp>
      <p:sp>
        <p:nvSpPr>
          <p:cNvPr id="6" name="Content Placeholder 5"/>
          <p:cNvSpPr>
            <a:spLocks noGrp="1"/>
          </p:cNvSpPr>
          <p:nvPr>
            <p:ph sz="quarter" idx="4"/>
          </p:nvPr>
        </p:nvSpPr>
        <p:spPr>
          <a:xfrm>
            <a:off x="6193371" y="2174875"/>
            <a:ext cx="5389033" cy="3951288"/>
          </a:xfrm>
          <a:prstGeom prst="rect">
            <a:avLst/>
          </a:prstGeo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Content Placeholder 2"/>
          <p:cNvSpPr>
            <a:spLocks noGrp="1"/>
          </p:cNvSpPr>
          <p:nvPr>
            <p:ph sz="half" idx="1"/>
          </p:nvPr>
        </p:nvSpPr>
        <p:spPr>
          <a:xfrm>
            <a:off x="177804" y="933450"/>
            <a:ext cx="5820833" cy="4908550"/>
          </a:xfrm>
          <a:prstGeom prst="rect">
            <a:avLst/>
          </a:prstGeo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Content Placeholder 3"/>
          <p:cNvSpPr>
            <a:spLocks noGrp="1"/>
          </p:cNvSpPr>
          <p:nvPr>
            <p:ph sz="half" idx="2"/>
          </p:nvPr>
        </p:nvSpPr>
        <p:spPr>
          <a:xfrm>
            <a:off x="6201837" y="933450"/>
            <a:ext cx="5820833" cy="4908550"/>
          </a:xfrm>
          <a:prstGeom prst="rect">
            <a:avLst/>
          </a:prstGeo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Tree>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a:prstGeom prst="rect">
            <a:avLst/>
          </a:prstGeom>
        </p:spPr>
        <p:txBody>
          <a:bodyPr anchor="b"/>
          <a:lstStyle>
            <a:lvl1pPr algn="l">
              <a:defRPr sz="1500" b="1"/>
            </a:lvl1pPr>
          </a:lstStyle>
          <a:p>
            <a:r>
              <a:rPr lang="en-US" noProof="1"/>
              <a:t>Click to edit Master title style</a:t>
            </a:r>
          </a:p>
        </p:txBody>
      </p:sp>
      <p:sp>
        <p:nvSpPr>
          <p:cNvPr id="3" name="Content Placeholder 2"/>
          <p:cNvSpPr>
            <a:spLocks noGrp="1"/>
          </p:cNvSpPr>
          <p:nvPr>
            <p:ph idx="1"/>
          </p:nvPr>
        </p:nvSpPr>
        <p:spPr>
          <a:xfrm>
            <a:off x="4766733" y="273056"/>
            <a:ext cx="6815667" cy="5853113"/>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Text Placeholder 3"/>
          <p:cNvSpPr>
            <a:spLocks noGrp="1"/>
          </p:cNvSpPr>
          <p:nvPr>
            <p:ph type="body" sz="half" idx="2"/>
          </p:nvPr>
        </p:nvSpPr>
        <p:spPr>
          <a:xfrm>
            <a:off x="609603" y="1435103"/>
            <a:ext cx="4011084" cy="4691063"/>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noProof="1"/>
              <a:t>Click to edit Master text styles</a:t>
            </a:r>
          </a:p>
        </p:txBody>
      </p:sp>
    </p:spTree>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1500" b="1"/>
            </a:lvl1pPr>
          </a:lstStyle>
          <a:p>
            <a:r>
              <a:rPr lang="en-US" noProof="1"/>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noProof="1"/>
              <a:t>Click to edit Master text styles</a:t>
            </a:r>
          </a:p>
        </p:txBody>
      </p:sp>
    </p:spTree>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Vertical Text Placeholder 2"/>
          <p:cNvSpPr>
            <a:spLocks noGrp="1"/>
          </p:cNvSpPr>
          <p:nvPr>
            <p:ph type="body" orient="vert" idx="1"/>
          </p:nvPr>
        </p:nvSpPr>
        <p:spPr>
          <a:xfrm>
            <a:off x="177801" y="933450"/>
            <a:ext cx="11844867" cy="5314950"/>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61451" y="285750"/>
            <a:ext cx="2961216" cy="5556250"/>
          </a:xfrm>
          <a:prstGeom prst="rect">
            <a:avLst/>
          </a:prstGeom>
        </p:spPr>
        <p:txBody>
          <a:bodyPr vert="eaVert"/>
          <a:lstStyle/>
          <a:p>
            <a:r>
              <a:rPr lang="en-US" noProof="1"/>
              <a:t>Click to edit Master title style</a:t>
            </a:r>
          </a:p>
        </p:txBody>
      </p:sp>
      <p:sp>
        <p:nvSpPr>
          <p:cNvPr id="3" name="Vertical Text Placeholder 2"/>
          <p:cNvSpPr>
            <a:spLocks noGrp="1"/>
          </p:cNvSpPr>
          <p:nvPr>
            <p:ph type="body" orient="vert" idx="1"/>
          </p:nvPr>
        </p:nvSpPr>
        <p:spPr>
          <a:xfrm>
            <a:off x="177801" y="285750"/>
            <a:ext cx="8680451" cy="5556250"/>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Tree>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
        <p:nvSpPr>
          <p:cNvPr id="4" name="Rectangle 2"/>
          <p:cNvSpPr txBox="1">
            <a:spLocks noChangeArrowheads="1"/>
          </p:cNvSpPr>
          <p:nvPr userDrawn="1"/>
        </p:nvSpPr>
        <p:spPr bwMode="auto">
          <a:xfrm>
            <a:off x="231775" y="765175"/>
            <a:ext cx="5508625"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eaLnBrk="1" hangingPunct="1">
              <a:defRPr/>
            </a:pPr>
            <a:endParaRPr lang="zh-CN" altLang="en-US" sz="2800" b="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2"/>
          <p:cNvSpPr>
            <a:spLocks noChangeArrowheads="1"/>
          </p:cNvSpPr>
          <p:nvPr/>
        </p:nvSpPr>
        <p:spPr bwMode="auto">
          <a:xfrm>
            <a:off x="0" y="0"/>
            <a:ext cx="12192000" cy="4600575"/>
          </a:xfrm>
          <a:prstGeom prst="rect">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5" name="Rectangle 3"/>
          <p:cNvSpPr>
            <a:spLocks noChangeArrowheads="1"/>
          </p:cNvSpPr>
          <p:nvPr/>
        </p:nvSpPr>
        <p:spPr bwMode="auto">
          <a:xfrm>
            <a:off x="393700" y="485775"/>
            <a:ext cx="11557000" cy="3411538"/>
          </a:xfrm>
          <a:prstGeom prst="rect">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pic>
        <p:nvPicPr>
          <p:cNvPr id="6" name="Picture 4" descr="iStock_000004933149Smal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8500" y="463550"/>
            <a:ext cx="6616700" cy="3417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5" descr="mi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288" y="469900"/>
            <a:ext cx="3122612" cy="340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38"/>
          <p:cNvSpPr>
            <a:spLocks noChangeArrowheads="1"/>
          </p:cNvSpPr>
          <p:nvPr/>
        </p:nvSpPr>
        <p:spPr bwMode="auto">
          <a:xfrm>
            <a:off x="393700" y="3086100"/>
            <a:ext cx="8191500" cy="806450"/>
          </a:xfrm>
          <a:prstGeom prst="rect">
            <a:avLst/>
          </a:prstGeom>
          <a:solidFill>
            <a:schemeClr val="accent1">
              <a:alpha val="23137"/>
            </a:schemeClr>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9" name="Line 42"/>
          <p:cNvSpPr>
            <a:spLocks noChangeShapeType="1"/>
          </p:cNvSpPr>
          <p:nvPr/>
        </p:nvSpPr>
        <p:spPr bwMode="auto">
          <a:xfrm>
            <a:off x="393700" y="5634038"/>
            <a:ext cx="11539538" cy="0"/>
          </a:xfrm>
          <a:prstGeom prst="line">
            <a:avLst/>
          </a:prstGeom>
          <a:noFill/>
          <a:ln w="9525">
            <a:solidFill>
              <a:srgbClr val="4E6172"/>
            </a:solid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sp>
        <p:nvSpPr>
          <p:cNvPr id="10" name="Rectangle 44"/>
          <p:cNvSpPr>
            <a:spLocks noChangeArrowheads="1"/>
          </p:cNvSpPr>
          <p:nvPr/>
        </p:nvSpPr>
        <p:spPr bwMode="auto">
          <a:xfrm>
            <a:off x="393700" y="276225"/>
            <a:ext cx="3098800" cy="200025"/>
          </a:xfrm>
          <a:prstGeom prst="rect">
            <a:avLst/>
          </a:prstGeom>
          <a:solidFill>
            <a:schemeClr val="accent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1" name="Rectangle 45"/>
          <p:cNvSpPr>
            <a:spLocks noChangeArrowheads="1"/>
          </p:cNvSpPr>
          <p:nvPr/>
        </p:nvSpPr>
        <p:spPr bwMode="auto">
          <a:xfrm>
            <a:off x="3505200" y="285750"/>
            <a:ext cx="8521700" cy="190500"/>
          </a:xfrm>
          <a:prstGeom prst="rect">
            <a:avLst/>
          </a:prstGeom>
          <a:gradFill rotWithShape="1">
            <a:gsLst>
              <a:gs pos="0">
                <a:srgbClr val="3292B0"/>
              </a:gs>
              <a:gs pos="100000">
                <a:schemeClr val="bg1"/>
              </a:gs>
            </a:gsLst>
            <a:lin ang="0" scaled="1"/>
          </a:gra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2" name="Rectangle 46"/>
          <p:cNvSpPr>
            <a:spLocks noChangeArrowheads="1"/>
          </p:cNvSpPr>
          <p:nvPr/>
        </p:nvSpPr>
        <p:spPr bwMode="auto">
          <a:xfrm>
            <a:off x="393700" y="3876675"/>
            <a:ext cx="11544300" cy="209550"/>
          </a:xfrm>
          <a:prstGeom prst="rect">
            <a:avLst/>
          </a:prstGeom>
          <a:gradFill rotWithShape="1">
            <a:gsLst>
              <a:gs pos="0">
                <a:srgbClr val="3292B0"/>
              </a:gs>
              <a:gs pos="100000">
                <a:schemeClr val="bg1"/>
              </a:gs>
            </a:gsLst>
            <a:lin ang="0" scaled="1"/>
          </a:gradFill>
          <a:ln w="9525" algn="ctr">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3" name="Line 47"/>
          <p:cNvSpPr>
            <a:spLocks noChangeShapeType="1"/>
          </p:cNvSpPr>
          <p:nvPr/>
        </p:nvSpPr>
        <p:spPr bwMode="auto">
          <a:xfrm>
            <a:off x="3494088" y="255588"/>
            <a:ext cx="0" cy="3840162"/>
          </a:xfrm>
          <a:prstGeom prst="line">
            <a:avLst/>
          </a:prstGeom>
          <a:noFill/>
          <a:ln w="28575">
            <a:solidFill>
              <a:schemeClr val="bg1"/>
            </a:solid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sp>
        <p:nvSpPr>
          <p:cNvPr id="14" name="AutoShape 48"/>
          <p:cNvSpPr>
            <a:spLocks noChangeArrowheads="1"/>
          </p:cNvSpPr>
          <p:nvPr/>
        </p:nvSpPr>
        <p:spPr bwMode="auto">
          <a:xfrm flipH="1">
            <a:off x="3289300" y="3946525"/>
            <a:ext cx="414338" cy="203200"/>
          </a:xfrm>
          <a:prstGeom prst="triangle">
            <a:avLst>
              <a:gd name="adj" fmla="val 50000"/>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5" name="AutoShape 49"/>
          <p:cNvSpPr>
            <a:spLocks noChangeArrowheads="1"/>
          </p:cNvSpPr>
          <p:nvPr/>
        </p:nvSpPr>
        <p:spPr bwMode="auto">
          <a:xfrm flipH="1" flipV="1">
            <a:off x="3289300" y="212725"/>
            <a:ext cx="414338" cy="203200"/>
          </a:xfrm>
          <a:prstGeom prst="triangle">
            <a:avLst>
              <a:gd name="adj" fmla="val 50000"/>
            </a:avLst>
          </a:prstGeom>
          <a:solidFill>
            <a:schemeClr val="bg1"/>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6" name="Rectangle 50"/>
          <p:cNvSpPr>
            <a:spLocks noChangeArrowheads="1"/>
          </p:cNvSpPr>
          <p:nvPr/>
        </p:nvSpPr>
        <p:spPr bwMode="auto">
          <a:xfrm>
            <a:off x="3505200" y="476250"/>
            <a:ext cx="8686800" cy="1047750"/>
          </a:xfrm>
          <a:prstGeom prst="rect">
            <a:avLst/>
          </a:prstGeom>
          <a:gradFill rotWithShape="1">
            <a:gsLst>
              <a:gs pos="0">
                <a:schemeClr val="bg1">
                  <a:alpha val="75000"/>
                </a:schemeClr>
              </a:gs>
              <a:gs pos="100000">
                <a:schemeClr val="bg1">
                  <a:alpha val="0"/>
                </a:schemeClr>
              </a:gs>
            </a:gsLst>
            <a:lin ang="5400000" scaled="1"/>
          </a:gra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pic>
        <p:nvPicPr>
          <p:cNvPr id="17" name="Picture 51" descr="designelement"/>
          <p:cNvPicPr>
            <a:picLocks noChangeAspect="1" noChangeArrowheads="1"/>
          </p:cNvPicPr>
          <p:nvPr/>
        </p:nvPicPr>
        <p:blipFill>
          <a:blip r:embed="rId4">
            <a:extLst>
              <a:ext uri="{28A0092B-C50C-407E-A947-70E740481C1C}">
                <a14:useLocalDpi xmlns:a14="http://schemas.microsoft.com/office/drawing/2010/main" val="0"/>
              </a:ext>
            </a:extLst>
          </a:blip>
          <a:srcRect l="9451" t="18195" r="19916" b="17332"/>
          <a:stretch>
            <a:fillRect/>
          </a:stretch>
        </p:blipFill>
        <p:spPr bwMode="auto">
          <a:xfrm>
            <a:off x="392113" y="479425"/>
            <a:ext cx="11799887" cy="510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 Box 44"/>
          <p:cNvSpPr txBox="1">
            <a:spLocks noChangeArrowheads="1"/>
          </p:cNvSpPr>
          <p:nvPr userDrawn="1"/>
        </p:nvSpPr>
        <p:spPr bwMode="black">
          <a:xfrm>
            <a:off x="381000" y="6492875"/>
            <a:ext cx="6324600" cy="69850"/>
          </a:xfrm>
          <a:prstGeom prst="rect">
            <a:avLst/>
          </a:prstGeom>
          <a:noFill/>
          <a:ln w="25400">
            <a:noFill/>
            <a:miter lim="800000"/>
            <a:tailEnd type="none" w="lg" len="sm"/>
          </a:ln>
        </p:spPr>
        <p:txBody>
          <a:bodyPr lIns="0" tIns="0" rIns="0" bIns="0">
            <a:spAutoFit/>
          </a:bodyPr>
          <a:lstStyle/>
          <a:p>
            <a:pPr>
              <a:defRPr/>
            </a:pPr>
            <a:r>
              <a:rPr lang="en-US" altLang="zh-CN" sz="450" b="0" noProof="1">
                <a:solidFill>
                  <a:srgbClr val="000000"/>
                </a:solidFill>
                <a:latin typeface="Arial" panose="020B0604020202020204" pitchFamily="34" charset="0"/>
              </a:rPr>
              <a:t>RIPRA Proprietary Information. RIPRA™ and the RIPRA logo are trademarks of Research Institute of Pattern Recognition and Application, Inc. All other product or service names are the property of their respective owners. © RIPRA, Inc. 2008.</a:t>
            </a:r>
          </a:p>
        </p:txBody>
      </p:sp>
      <p:sp>
        <p:nvSpPr>
          <p:cNvPr id="19" name="Rectangle 5"/>
          <p:cNvSpPr>
            <a:spLocks noChangeArrowheads="1"/>
          </p:cNvSpPr>
          <p:nvPr userDrawn="1"/>
        </p:nvSpPr>
        <p:spPr bwMode="auto">
          <a:xfrm>
            <a:off x="11074400" y="6324600"/>
            <a:ext cx="6731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algn="r" eaLnBrk="1" hangingPunct="1">
              <a:defRPr/>
            </a:pPr>
            <a:fld id="{DC2F852B-782D-4FF2-B9F6-61A9A0AF99FD}" type="slidenum">
              <a:rPr lang="zh-CN" altLang="en-US" sz="1200" smtClean="0">
                <a:solidFill>
                  <a:srgbClr val="000000"/>
                </a:solidFill>
                <a:latin typeface="Arial" panose="020B0604020202020204" pitchFamily="34" charset="0"/>
              </a:rPr>
              <a:t>‹#›</a:t>
            </a:fld>
            <a:endParaRPr lang="zh-CN" altLang="en-US" sz="1200" dirty="0">
              <a:solidFill>
                <a:srgbClr val="000000"/>
              </a:solidFill>
              <a:latin typeface="Arial" panose="020B0604020202020204" pitchFamily="34" charset="0"/>
            </a:endParaRPr>
          </a:p>
        </p:txBody>
      </p:sp>
      <p:sp>
        <p:nvSpPr>
          <p:cNvPr id="57383" name="Rectangle 39"/>
          <p:cNvSpPr>
            <a:spLocks noGrp="1" noChangeArrowheads="1"/>
          </p:cNvSpPr>
          <p:nvPr>
            <p:ph type="ctrTitle"/>
          </p:nvPr>
        </p:nvSpPr>
        <p:spPr bwMode="blackWhite">
          <a:xfrm>
            <a:off x="254003" y="4629150"/>
            <a:ext cx="8470900" cy="566738"/>
          </a:xfrm>
          <a:prstGeom prst="rect">
            <a:avLst/>
          </a:prstGeom>
          <a:ln w="25400"/>
        </p:spPr>
        <p:txBody>
          <a:bodyPr tIns="91440" bIns="91440" anchor="b"/>
          <a:lstStyle>
            <a:lvl1pPr algn="l">
              <a:spcBef>
                <a:spcPct val="25000"/>
              </a:spcBef>
              <a:defRPr sz="2025"/>
            </a:lvl1pPr>
          </a:lstStyle>
          <a:p>
            <a:r>
              <a:rPr lang="zh-CN" altLang="en-US" noProof="1"/>
              <a:t>单击此处编辑母版标题样式</a:t>
            </a:r>
            <a:endParaRPr lang="en-US" noProof="1"/>
          </a:p>
        </p:txBody>
      </p:sp>
      <p:sp>
        <p:nvSpPr>
          <p:cNvPr id="57384" name="Rectangle 40"/>
          <p:cNvSpPr>
            <a:spLocks noGrp="1" noChangeArrowheads="1"/>
          </p:cNvSpPr>
          <p:nvPr>
            <p:ph type="subTitle" idx="1"/>
          </p:nvPr>
        </p:nvSpPr>
        <p:spPr bwMode="blackWhite">
          <a:xfrm>
            <a:off x="254003" y="5187956"/>
            <a:ext cx="8470900" cy="447675"/>
          </a:xfrm>
          <a:prstGeom prst="rect">
            <a:avLst/>
          </a:prstGeom>
          <a:ln w="25400" algn="ctr"/>
        </p:spPr>
        <p:txBody>
          <a:bodyPr tIns="0" bIns="91440"/>
          <a:lstStyle>
            <a:lvl1pPr marL="0" indent="0">
              <a:spcBef>
                <a:spcPct val="0"/>
              </a:spcBef>
              <a:buClrTx/>
              <a:buFont typeface="Arial" panose="020B0604020202020204" pitchFamily="34" charset="0"/>
              <a:buNone/>
              <a:defRPr sz="1725">
                <a:solidFill>
                  <a:schemeClr val="tx1"/>
                </a:solidFill>
              </a:defRPr>
            </a:lvl1pPr>
          </a:lstStyle>
          <a:p>
            <a:r>
              <a:rPr lang="zh-CN" altLang="en-US" noProof="1"/>
              <a:t>单击此处编辑母版副标题样式</a:t>
            </a:r>
            <a:endParaRPr lang="en-US" noProof="1"/>
          </a:p>
        </p:txBody>
      </p:sp>
    </p:spTree>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Content Placeholder 2"/>
          <p:cNvSpPr>
            <a:spLocks noGrp="1"/>
          </p:cNvSpPr>
          <p:nvPr>
            <p:ph idx="1"/>
          </p:nvPr>
        </p:nvSpPr>
        <p:spPr>
          <a:xfrm>
            <a:off x="177801" y="933450"/>
            <a:ext cx="11844867" cy="5314950"/>
          </a:xfrm>
          <a:prstGeom prst="rect">
            <a:avLst/>
          </a:prstGeo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noProof="1"/>
              <a:t>Click to edit Master title style</a:t>
            </a:r>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noProof="1"/>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Text Placeholder 4"/>
          <p:cNvSpPr>
            <a:spLocks noGrp="1"/>
          </p:cNvSpPr>
          <p:nvPr>
            <p:ph type="body" sz="quarter" idx="3"/>
          </p:nvPr>
        </p:nvSpPr>
        <p:spPr>
          <a:xfrm>
            <a:off x="6193371" y="1535113"/>
            <a:ext cx="5389033" cy="63976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noProof="1"/>
              <a:t>Click to edit Master text styles</a:t>
            </a:r>
          </a:p>
        </p:txBody>
      </p:sp>
      <p:sp>
        <p:nvSpPr>
          <p:cNvPr id="6" name="Content Placeholder 5"/>
          <p:cNvSpPr>
            <a:spLocks noGrp="1"/>
          </p:cNvSpPr>
          <p:nvPr>
            <p:ph sz="quarter" idx="4"/>
          </p:nvPr>
        </p:nvSpPr>
        <p:spPr>
          <a:xfrm>
            <a:off x="6193371" y="2174875"/>
            <a:ext cx="5389033" cy="3951288"/>
          </a:xfrm>
          <a:prstGeom prst="rect">
            <a:avLst/>
          </a:prstGeo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6"/>
            <a:ext cx="10363200" cy="1362075"/>
          </a:xfrm>
          <a:prstGeom prst="rect">
            <a:avLst/>
          </a:prstGeom>
        </p:spPr>
        <p:txBody>
          <a:bodyPr/>
          <a:lstStyle>
            <a:lvl1pPr algn="l">
              <a:defRPr sz="3000" b="1" cap="all"/>
            </a:lvl1pPr>
          </a:lstStyle>
          <a:p>
            <a:r>
              <a:rPr lang="en-US" noProof="1"/>
              <a:t>Click to edit Master title style</a:t>
            </a:r>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noProof="1"/>
              <a:t>Click to edit Master text styles</a:t>
            </a:r>
          </a:p>
        </p:txBody>
      </p:sp>
    </p:spTree>
  </p:cSld>
  <p:clrMapOvr>
    <a:masterClrMapping/>
  </p:clrMapOvr>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Content Placeholder 2"/>
          <p:cNvSpPr>
            <a:spLocks noGrp="1"/>
          </p:cNvSpPr>
          <p:nvPr>
            <p:ph sz="half" idx="1"/>
          </p:nvPr>
        </p:nvSpPr>
        <p:spPr>
          <a:xfrm>
            <a:off x="177804" y="933450"/>
            <a:ext cx="5820833" cy="4908550"/>
          </a:xfrm>
          <a:prstGeom prst="rect">
            <a:avLst/>
          </a:prstGeo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Content Placeholder 3"/>
          <p:cNvSpPr>
            <a:spLocks noGrp="1"/>
          </p:cNvSpPr>
          <p:nvPr>
            <p:ph sz="half" idx="2"/>
          </p:nvPr>
        </p:nvSpPr>
        <p:spPr>
          <a:xfrm>
            <a:off x="6201837" y="933450"/>
            <a:ext cx="5820833" cy="4908550"/>
          </a:xfrm>
          <a:prstGeom prst="rect">
            <a:avLst/>
          </a:prstGeo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noProof="1"/>
              <a:t>Click to edit Master title style</a:t>
            </a:r>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noProof="1"/>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Text Placeholder 4"/>
          <p:cNvSpPr>
            <a:spLocks noGrp="1"/>
          </p:cNvSpPr>
          <p:nvPr>
            <p:ph type="body" sz="quarter" idx="3"/>
          </p:nvPr>
        </p:nvSpPr>
        <p:spPr>
          <a:xfrm>
            <a:off x="6193371" y="1535113"/>
            <a:ext cx="5389033" cy="63976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noProof="1"/>
              <a:t>Click to edit Master text styles</a:t>
            </a:r>
          </a:p>
        </p:txBody>
      </p:sp>
      <p:sp>
        <p:nvSpPr>
          <p:cNvPr id="6" name="Content Placeholder 5"/>
          <p:cNvSpPr>
            <a:spLocks noGrp="1"/>
          </p:cNvSpPr>
          <p:nvPr>
            <p:ph sz="quarter" idx="4"/>
          </p:nvPr>
        </p:nvSpPr>
        <p:spPr>
          <a:xfrm>
            <a:off x="6193371" y="2174875"/>
            <a:ext cx="5389033" cy="3951288"/>
          </a:xfrm>
          <a:prstGeom prst="rect">
            <a:avLst/>
          </a:prstGeo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Tree>
  </p:cSld>
  <p:clrMapOvr>
    <a:masterClrMapping/>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a:prstGeom prst="rect">
            <a:avLst/>
          </a:prstGeom>
        </p:spPr>
        <p:txBody>
          <a:bodyPr anchor="b"/>
          <a:lstStyle>
            <a:lvl1pPr algn="l">
              <a:defRPr sz="1500" b="1"/>
            </a:lvl1pPr>
          </a:lstStyle>
          <a:p>
            <a:r>
              <a:rPr lang="en-US" noProof="1"/>
              <a:t>Click to edit Master title style</a:t>
            </a:r>
          </a:p>
        </p:txBody>
      </p:sp>
      <p:sp>
        <p:nvSpPr>
          <p:cNvPr id="3" name="Content Placeholder 2"/>
          <p:cNvSpPr>
            <a:spLocks noGrp="1"/>
          </p:cNvSpPr>
          <p:nvPr>
            <p:ph idx="1"/>
          </p:nvPr>
        </p:nvSpPr>
        <p:spPr>
          <a:xfrm>
            <a:off x="4766733" y="273056"/>
            <a:ext cx="6815667" cy="5853113"/>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Text Placeholder 3"/>
          <p:cNvSpPr>
            <a:spLocks noGrp="1"/>
          </p:cNvSpPr>
          <p:nvPr>
            <p:ph type="body" sz="half" idx="2"/>
          </p:nvPr>
        </p:nvSpPr>
        <p:spPr>
          <a:xfrm>
            <a:off x="609603" y="1435103"/>
            <a:ext cx="4011084" cy="4691063"/>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noProof="1"/>
              <a:t>Click to edit Master text styles</a:t>
            </a:r>
          </a:p>
        </p:txBody>
      </p:sp>
    </p:spTree>
  </p:cSld>
  <p:clrMapOvr>
    <a:masterClrMapping/>
  </p:clrMapOvr>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1500" b="1"/>
            </a:lvl1pPr>
          </a:lstStyle>
          <a:p>
            <a:r>
              <a:rPr lang="en-US" noProof="1"/>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noProof="1"/>
              <a:t>Click to edit Master text styles</a:t>
            </a:r>
          </a:p>
        </p:txBody>
      </p:sp>
    </p:spTree>
  </p:cSld>
  <p:clrMapOvr>
    <a:masterClrMapping/>
  </p:clrMapOvr>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Vertical Text Placeholder 2"/>
          <p:cNvSpPr>
            <a:spLocks noGrp="1"/>
          </p:cNvSpPr>
          <p:nvPr>
            <p:ph type="body" orient="vert" idx="1"/>
          </p:nvPr>
        </p:nvSpPr>
        <p:spPr>
          <a:xfrm>
            <a:off x="177801" y="933450"/>
            <a:ext cx="11844867" cy="5314950"/>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61451" y="285750"/>
            <a:ext cx="2961216" cy="5556250"/>
          </a:xfrm>
          <a:prstGeom prst="rect">
            <a:avLst/>
          </a:prstGeom>
        </p:spPr>
        <p:txBody>
          <a:bodyPr vert="eaVert"/>
          <a:lstStyle/>
          <a:p>
            <a:r>
              <a:rPr lang="en-US" noProof="1"/>
              <a:t>Click to edit Master title style</a:t>
            </a:r>
          </a:p>
        </p:txBody>
      </p:sp>
      <p:sp>
        <p:nvSpPr>
          <p:cNvPr id="3" name="Vertical Text Placeholder 2"/>
          <p:cNvSpPr>
            <a:spLocks noGrp="1"/>
          </p:cNvSpPr>
          <p:nvPr>
            <p:ph type="body" orient="vert" idx="1"/>
          </p:nvPr>
        </p:nvSpPr>
        <p:spPr>
          <a:xfrm>
            <a:off x="177801" y="285750"/>
            <a:ext cx="8680451" cy="5556250"/>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Tree>
  </p:cSld>
  <p:clrMapOvr>
    <a:masterClrMapping/>
  </p:clrMapOvr>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
        <p:nvSpPr>
          <p:cNvPr id="4" name="Rectangle 2"/>
          <p:cNvSpPr txBox="1">
            <a:spLocks noChangeArrowheads="1"/>
          </p:cNvSpPr>
          <p:nvPr userDrawn="1"/>
        </p:nvSpPr>
        <p:spPr bwMode="auto">
          <a:xfrm>
            <a:off x="231775" y="765175"/>
            <a:ext cx="5508625" cy="503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eaLnBrk="1" hangingPunct="1">
              <a:defRPr/>
            </a:pPr>
            <a:endParaRPr lang="zh-CN" altLang="en-US" sz="2800" b="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a:prstGeom prst="rect">
            <a:avLst/>
          </a:prstGeom>
        </p:spPr>
        <p:txBody>
          <a:bodyPr anchor="b"/>
          <a:lstStyle>
            <a:lvl1pPr algn="l">
              <a:defRPr sz="1500" b="1"/>
            </a:lvl1pPr>
          </a:lstStyle>
          <a:p>
            <a:r>
              <a:rPr lang="en-US" noProof="1"/>
              <a:t>Click to edit Master title style</a:t>
            </a:r>
          </a:p>
        </p:txBody>
      </p:sp>
      <p:sp>
        <p:nvSpPr>
          <p:cNvPr id="3" name="Content Placeholder 2"/>
          <p:cNvSpPr>
            <a:spLocks noGrp="1"/>
          </p:cNvSpPr>
          <p:nvPr>
            <p:ph idx="1"/>
          </p:nvPr>
        </p:nvSpPr>
        <p:spPr>
          <a:xfrm>
            <a:off x="4766733" y="273056"/>
            <a:ext cx="6815667" cy="5853113"/>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Text Placeholder 3"/>
          <p:cNvSpPr>
            <a:spLocks noGrp="1"/>
          </p:cNvSpPr>
          <p:nvPr>
            <p:ph type="body" sz="half" idx="2"/>
          </p:nvPr>
        </p:nvSpPr>
        <p:spPr>
          <a:xfrm>
            <a:off x="609603" y="1435103"/>
            <a:ext cx="4011084" cy="4691063"/>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noProof="1"/>
              <a:t>Click to edit Master text styles</a:t>
            </a:r>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1500" b="1"/>
            </a:lvl1pPr>
          </a:lstStyle>
          <a:p>
            <a:r>
              <a:rPr lang="en-US" noProof="1"/>
              <a:t>Click to edit Master title style</a:t>
            </a:r>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noProof="1"/>
              <a:t>Click to edit Master text styles</a:t>
            </a:r>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77804" y="285750"/>
            <a:ext cx="11842751" cy="654050"/>
          </a:xfrm>
          <a:prstGeom prst="rect">
            <a:avLst/>
          </a:prstGeom>
        </p:spPr>
        <p:txBody>
          <a:bodyPr/>
          <a:lstStyle/>
          <a:p>
            <a:r>
              <a:rPr lang="en-US" noProof="1"/>
              <a:t>Click to edit Master title style</a:t>
            </a:r>
          </a:p>
        </p:txBody>
      </p:sp>
      <p:sp>
        <p:nvSpPr>
          <p:cNvPr id="3" name="Vertical Text Placeholder 2"/>
          <p:cNvSpPr>
            <a:spLocks noGrp="1"/>
          </p:cNvSpPr>
          <p:nvPr>
            <p:ph type="body" orient="vert" idx="1"/>
          </p:nvPr>
        </p:nvSpPr>
        <p:spPr>
          <a:xfrm>
            <a:off x="177801" y="933450"/>
            <a:ext cx="11844867" cy="5314950"/>
          </a:xfrm>
          <a:prstGeom prst="rect">
            <a:avLst/>
          </a:prstGeo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image" Target="../media/image1.png"/><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image" Target="../media/image1.png"/><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18" name="矩形 17"/>
          <p:cNvSpPr/>
          <p:nvPr/>
        </p:nvSpPr>
        <p:spPr>
          <a:xfrm>
            <a:off x="7776469" y="952188"/>
            <a:ext cx="4307137" cy="229870"/>
          </a:xfrm>
          <a:prstGeom prst="rect">
            <a:avLst/>
          </a:prstGeom>
          <a:noFill/>
          <a:ln>
            <a:noFill/>
          </a:ln>
        </p:spPr>
        <p:style>
          <a:lnRef idx="2">
            <a:schemeClr val="accent3"/>
          </a:lnRef>
          <a:fillRef idx="1">
            <a:schemeClr val="lt1"/>
          </a:fillRef>
          <a:effectRef idx="0">
            <a:schemeClr val="accent3"/>
          </a:effectRef>
          <a:fontRef idx="minor">
            <a:schemeClr val="dk1"/>
          </a:fontRef>
        </p:style>
        <p:txBody>
          <a:bodyPr lIns="68580" tIns="34290" rIns="68580" bIns="34290">
            <a:spAutoFit/>
            <a:scene3d>
              <a:camera prst="orthographicFront"/>
              <a:lightRig rig="threePt" dir="t"/>
            </a:scene3d>
            <a:sp3d extrusionH="57150">
              <a:bevelT w="38100" h="38100"/>
            </a:sp3d>
          </a:bodyPr>
          <a:lstStyle/>
          <a:p>
            <a:pPr algn="ctr" eaLnBrk="1" hangingPunct="1">
              <a:defRPr/>
            </a:pPr>
            <a:r>
              <a:rPr lang="en-US" altLang="zh-CN" sz="1050" b="0" noProof="1">
                <a:solidFill>
                  <a:srgbClr val="68ADC3">
                    <a:lumMod val="75000"/>
                  </a:srgbClr>
                </a:solidFill>
                <a:latin typeface="Edwardian Script ITC" panose="030303020407070D0804" pitchFamily="66" charset="0"/>
                <a:ea typeface="华文行楷" panose="02010800040101010101" pitchFamily="2" charset="-122"/>
              </a:rPr>
              <a:t>Chongqing University of Posts and </a:t>
            </a:r>
            <a:r>
              <a:rPr lang="en-US" altLang="zh-CN" sz="1050" noProof="1">
                <a:solidFill>
                  <a:srgbClr val="68ADC3">
                    <a:lumMod val="75000"/>
                  </a:srgbClr>
                </a:solidFill>
                <a:latin typeface="Edwardian Script ITC" panose="030303020407070D0804" pitchFamily="66" charset="0"/>
                <a:ea typeface="华文行楷" panose="02010800040101010101" pitchFamily="2" charset="-122"/>
              </a:rPr>
              <a:t>Telecommunications</a:t>
            </a:r>
            <a:endParaRPr lang="zh-CN" altLang="en-US" sz="1050" noProof="1">
              <a:ln w="10541" cmpd="sng">
                <a:solidFill>
                  <a:srgbClr val="00608B">
                    <a:shade val="88000"/>
                    <a:satMod val="110000"/>
                  </a:srgbClr>
                </a:solidFill>
                <a:prstDash val="solid"/>
              </a:ln>
              <a:solidFill>
                <a:srgbClr val="68ADC3">
                  <a:lumMod val="75000"/>
                </a:srgbClr>
              </a:solidFill>
              <a:latin typeface="Edwardian Script ITC" panose="030303020407070D0804" pitchFamily="66" charset="0"/>
              <a:ea typeface="华文行楷" panose="02010800040101010101" pitchFamily="2" charset="-122"/>
            </a:endParaRPr>
          </a:p>
        </p:txBody>
      </p:sp>
      <p:sp>
        <p:nvSpPr>
          <p:cNvPr id="17" name="矩形 16"/>
          <p:cNvSpPr/>
          <p:nvPr/>
        </p:nvSpPr>
        <p:spPr>
          <a:xfrm>
            <a:off x="8015973" y="571183"/>
            <a:ext cx="3147867" cy="345439"/>
          </a:xfrm>
          <a:prstGeom prst="rect">
            <a:avLst/>
          </a:prstGeom>
          <a:noFill/>
          <a:ln>
            <a:noFill/>
          </a:ln>
        </p:spPr>
        <p:style>
          <a:lnRef idx="2">
            <a:schemeClr val="accent3"/>
          </a:lnRef>
          <a:fillRef idx="1">
            <a:schemeClr val="lt1"/>
          </a:fillRef>
          <a:effectRef idx="0">
            <a:schemeClr val="accent3"/>
          </a:effectRef>
          <a:fontRef idx="minor">
            <a:schemeClr val="dk1"/>
          </a:fontRef>
        </p:style>
        <p:txBody>
          <a:bodyPr lIns="68580" tIns="34290" rIns="68580" bIns="34290">
            <a:spAutoFit/>
            <a:scene3d>
              <a:camera prst="orthographicFront"/>
              <a:lightRig rig="threePt" dir="t"/>
            </a:scene3d>
            <a:sp3d extrusionH="57150">
              <a:bevelT w="38100" h="38100"/>
            </a:sp3d>
          </a:bodyPr>
          <a:lstStyle/>
          <a:p>
            <a:pPr algn="ctr" eaLnBrk="1" hangingPunct="1">
              <a:defRPr/>
            </a:pPr>
            <a:r>
              <a:rPr lang="zh-CN" altLang="en-US" sz="1800" noProof="1">
                <a:ln w="10541" cmpd="sng">
                  <a:solidFill>
                    <a:srgbClr val="00608B">
                      <a:shade val="88000"/>
                      <a:satMod val="110000"/>
                    </a:srgbClr>
                  </a:solidFill>
                  <a:prstDash val="solid"/>
                </a:ln>
                <a:gradFill>
                  <a:gsLst>
                    <a:gs pos="0">
                      <a:srgbClr val="00608B">
                        <a:tint val="40000"/>
                        <a:satMod val="250000"/>
                      </a:srgbClr>
                    </a:gs>
                    <a:gs pos="9000">
                      <a:srgbClr val="00608B">
                        <a:tint val="52000"/>
                        <a:satMod val="300000"/>
                      </a:srgbClr>
                    </a:gs>
                    <a:gs pos="50000">
                      <a:srgbClr val="00608B">
                        <a:shade val="20000"/>
                        <a:satMod val="300000"/>
                      </a:srgbClr>
                    </a:gs>
                    <a:gs pos="79000">
                      <a:srgbClr val="00608B">
                        <a:tint val="52000"/>
                        <a:satMod val="300000"/>
                      </a:srgbClr>
                    </a:gs>
                    <a:gs pos="100000">
                      <a:srgbClr val="00608B">
                        <a:tint val="40000"/>
                        <a:satMod val="250000"/>
                      </a:srgbClr>
                    </a:gs>
                  </a:gsLst>
                  <a:lin ang="5400000"/>
                </a:gradFill>
                <a:latin typeface="华文楷体" panose="02010600040101010101" pitchFamily="2" charset="-122"/>
                <a:ea typeface="华文楷体" panose="02010600040101010101" pitchFamily="2" charset="-122"/>
              </a:rPr>
              <a:t>重庆邮电大学</a:t>
            </a:r>
          </a:p>
        </p:txBody>
      </p:sp>
      <p:grpSp>
        <p:nvGrpSpPr>
          <p:cNvPr id="20484" name="Group 2"/>
          <p:cNvGrpSpPr/>
          <p:nvPr userDrawn="1"/>
        </p:nvGrpSpPr>
        <p:grpSpPr bwMode="auto">
          <a:xfrm>
            <a:off x="528638" y="6629400"/>
            <a:ext cx="9983787" cy="176213"/>
            <a:chOff x="84" y="3792"/>
            <a:chExt cx="5596" cy="111"/>
          </a:xfrm>
        </p:grpSpPr>
        <p:sp>
          <p:nvSpPr>
            <p:cNvPr id="1036" name="Freeform 3"/>
            <p:cNvSpPr/>
            <p:nvPr userDrawn="1"/>
          </p:nvSpPr>
          <p:spPr bwMode="auto">
            <a:xfrm flipH="1">
              <a:off x="873" y="3792"/>
              <a:ext cx="4807" cy="111"/>
            </a:xfrm>
            <a:custGeom>
              <a:avLst/>
              <a:gdLst>
                <a:gd name="T0" fmla="*/ 0 w 4945"/>
                <a:gd name="T1" fmla="*/ 0 h 111"/>
                <a:gd name="T2" fmla="*/ 0 w 4945"/>
                <a:gd name="T3" fmla="*/ 111 h 111"/>
                <a:gd name="T4" fmla="*/ 4032 w 4945"/>
                <a:gd name="T5" fmla="*/ 111 h 111"/>
                <a:gd name="T6" fmla="*/ 4095 w 4945"/>
                <a:gd name="T7" fmla="*/ 44 h 111"/>
                <a:gd name="T8" fmla="*/ 4159 w 4945"/>
                <a:gd name="T9" fmla="*/ 111 h 111"/>
                <a:gd name="T10" fmla="*/ 4673 w 4945"/>
                <a:gd name="T11" fmla="*/ 111 h 111"/>
                <a:gd name="T12" fmla="*/ 4673 w 4945"/>
                <a:gd name="T13" fmla="*/ 0 h 111"/>
                <a:gd name="T14" fmla="*/ 0 w 4945"/>
                <a:gd name="T15" fmla="*/ 0 h 11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945" h="111">
                  <a:moveTo>
                    <a:pt x="0" y="0"/>
                  </a:moveTo>
                  <a:lnTo>
                    <a:pt x="0" y="111"/>
                  </a:lnTo>
                  <a:lnTo>
                    <a:pt x="4267" y="111"/>
                  </a:lnTo>
                  <a:lnTo>
                    <a:pt x="4334" y="44"/>
                  </a:lnTo>
                  <a:lnTo>
                    <a:pt x="4401" y="111"/>
                  </a:lnTo>
                  <a:lnTo>
                    <a:pt x="4945" y="111"/>
                  </a:lnTo>
                  <a:lnTo>
                    <a:pt x="4945" y="0"/>
                  </a:lnTo>
                  <a:lnTo>
                    <a:pt x="0" y="0"/>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037" name="Freeform 4"/>
            <p:cNvSpPr/>
            <p:nvPr/>
          </p:nvSpPr>
          <p:spPr bwMode="auto">
            <a:xfrm flipH="1">
              <a:off x="84" y="3792"/>
              <a:ext cx="4945" cy="111"/>
            </a:xfrm>
            <a:custGeom>
              <a:avLst/>
              <a:gdLst>
                <a:gd name="T0" fmla="*/ 0 w 4945"/>
                <a:gd name="T1" fmla="*/ 0 h 111"/>
                <a:gd name="T2" fmla="*/ 0 w 4945"/>
                <a:gd name="T3" fmla="*/ 111 h 111"/>
                <a:gd name="T4" fmla="*/ 4267 w 4945"/>
                <a:gd name="T5" fmla="*/ 111 h 111"/>
                <a:gd name="T6" fmla="*/ 4334 w 4945"/>
                <a:gd name="T7" fmla="*/ 44 h 111"/>
                <a:gd name="T8" fmla="*/ 4401 w 4945"/>
                <a:gd name="T9" fmla="*/ 111 h 111"/>
                <a:gd name="T10" fmla="*/ 4945 w 4945"/>
                <a:gd name="T11" fmla="*/ 111 h 111"/>
                <a:gd name="T12" fmla="*/ 4945 w 4945"/>
                <a:gd name="T13" fmla="*/ 0 h 111"/>
                <a:gd name="T14" fmla="*/ 0 w 4945"/>
                <a:gd name="T15" fmla="*/ 0 h 11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945" h="111">
                  <a:moveTo>
                    <a:pt x="0" y="0"/>
                  </a:moveTo>
                  <a:lnTo>
                    <a:pt x="0" y="111"/>
                  </a:lnTo>
                  <a:lnTo>
                    <a:pt x="4267" y="111"/>
                  </a:lnTo>
                  <a:lnTo>
                    <a:pt x="4334" y="44"/>
                  </a:lnTo>
                  <a:lnTo>
                    <a:pt x="4401" y="111"/>
                  </a:lnTo>
                  <a:lnTo>
                    <a:pt x="4945" y="111"/>
                  </a:lnTo>
                  <a:lnTo>
                    <a:pt x="4945" y="0"/>
                  </a:lnTo>
                  <a:lnTo>
                    <a:pt x="0" y="0"/>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grpSp>
      <p:sp>
        <p:nvSpPr>
          <p:cNvPr id="1029" name="Freeform 39"/>
          <p:cNvSpPr/>
          <p:nvPr userDrawn="1"/>
        </p:nvSpPr>
        <p:spPr bwMode="auto">
          <a:xfrm flipH="1">
            <a:off x="177800" y="409575"/>
            <a:ext cx="1263650" cy="161925"/>
          </a:xfrm>
          <a:custGeom>
            <a:avLst/>
            <a:gdLst>
              <a:gd name="T0" fmla="*/ 0 w 597"/>
              <a:gd name="T1" fmla="*/ 257055938 h 102"/>
              <a:gd name="T2" fmla="*/ 1504534869 w 597"/>
              <a:gd name="T3" fmla="*/ 257055938 h 102"/>
              <a:gd name="T4" fmla="*/ 1504534869 w 597"/>
              <a:gd name="T5" fmla="*/ 0 h 102"/>
              <a:gd name="T6" fmla="*/ 113407885 w 597"/>
              <a:gd name="T7" fmla="*/ 0 h 102"/>
              <a:gd name="T8" fmla="*/ 0 w 597"/>
              <a:gd name="T9" fmla="*/ 113407825 h 102"/>
              <a:gd name="T10" fmla="*/ 0 w 597"/>
              <a:gd name="T11" fmla="*/ 257055938 h 10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97" h="102">
                <a:moveTo>
                  <a:pt x="0" y="102"/>
                </a:moveTo>
                <a:lnTo>
                  <a:pt x="597" y="102"/>
                </a:lnTo>
                <a:lnTo>
                  <a:pt x="597" y="0"/>
                </a:lnTo>
                <a:lnTo>
                  <a:pt x="45" y="0"/>
                </a:lnTo>
                <a:lnTo>
                  <a:pt x="0" y="45"/>
                </a:lnTo>
                <a:lnTo>
                  <a:pt x="0" y="102"/>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030" name="Rectangle 40"/>
          <p:cNvSpPr>
            <a:spLocks noChangeArrowheads="1"/>
          </p:cNvSpPr>
          <p:nvPr userDrawn="1"/>
        </p:nvSpPr>
        <p:spPr bwMode="auto">
          <a:xfrm>
            <a:off x="146050" y="1277938"/>
            <a:ext cx="11844338" cy="131762"/>
          </a:xfrm>
          <a:prstGeom prst="rect">
            <a:avLst/>
          </a:prstGeom>
          <a:solidFill>
            <a:srgbClr val="99A2A5"/>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grpSp>
        <p:nvGrpSpPr>
          <p:cNvPr id="20487" name="Group 41"/>
          <p:cNvGrpSpPr/>
          <p:nvPr userDrawn="1"/>
        </p:nvGrpSpPr>
        <p:grpSpPr bwMode="auto">
          <a:xfrm>
            <a:off x="1485900" y="406400"/>
            <a:ext cx="10548938" cy="165100"/>
            <a:chOff x="702" y="75"/>
            <a:chExt cx="4984" cy="104"/>
          </a:xfrm>
        </p:grpSpPr>
        <p:sp>
          <p:nvSpPr>
            <p:cNvPr id="1034" name="Freeform 42"/>
            <p:cNvSpPr/>
            <p:nvPr userDrawn="1"/>
          </p:nvSpPr>
          <p:spPr bwMode="auto">
            <a:xfrm flipH="1">
              <a:off x="1356" y="75"/>
              <a:ext cx="4330" cy="104"/>
            </a:xfrm>
            <a:custGeom>
              <a:avLst/>
              <a:gdLst>
                <a:gd name="T0" fmla="*/ 0 w 4330"/>
                <a:gd name="T1" fmla="*/ 0 h 104"/>
                <a:gd name="T2" fmla="*/ 0 w 4330"/>
                <a:gd name="T3" fmla="*/ 104 h 104"/>
                <a:gd name="T4" fmla="*/ 4330 w 4330"/>
                <a:gd name="T5" fmla="*/ 104 h 104"/>
                <a:gd name="T6" fmla="*/ 4330 w 4330"/>
                <a:gd name="T7" fmla="*/ 48 h 104"/>
                <a:gd name="T8" fmla="*/ 4282 w 4330"/>
                <a:gd name="T9" fmla="*/ 0 h 104"/>
                <a:gd name="T10" fmla="*/ 0 w 4330"/>
                <a:gd name="T11" fmla="*/ 0 h 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330" h="104">
                  <a:moveTo>
                    <a:pt x="0" y="0"/>
                  </a:moveTo>
                  <a:lnTo>
                    <a:pt x="0" y="104"/>
                  </a:lnTo>
                  <a:lnTo>
                    <a:pt x="4330" y="104"/>
                  </a:lnTo>
                  <a:lnTo>
                    <a:pt x="4330" y="48"/>
                  </a:lnTo>
                  <a:lnTo>
                    <a:pt x="4282" y="0"/>
                  </a:lnTo>
                  <a:lnTo>
                    <a:pt x="0" y="0"/>
                  </a:lnTo>
                  <a:close/>
                </a:path>
              </a:pathLst>
            </a:custGeom>
            <a:solidFill>
              <a:srgbClr val="4E6172"/>
            </a:solidFill>
            <a:ln w="9525">
              <a:no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sp>
          <p:nvSpPr>
            <p:cNvPr id="1035" name="Freeform 43"/>
            <p:cNvSpPr/>
            <p:nvPr/>
          </p:nvSpPr>
          <p:spPr bwMode="auto">
            <a:xfrm flipH="1">
              <a:off x="702" y="75"/>
              <a:ext cx="4330" cy="104"/>
            </a:xfrm>
            <a:custGeom>
              <a:avLst/>
              <a:gdLst>
                <a:gd name="T0" fmla="*/ 0 w 4330"/>
                <a:gd name="T1" fmla="*/ 0 h 104"/>
                <a:gd name="T2" fmla="*/ 0 w 4330"/>
                <a:gd name="T3" fmla="*/ 104 h 104"/>
                <a:gd name="T4" fmla="*/ 4330 w 4330"/>
                <a:gd name="T5" fmla="*/ 104 h 104"/>
                <a:gd name="T6" fmla="*/ 4330 w 4330"/>
                <a:gd name="T7" fmla="*/ 48 h 104"/>
                <a:gd name="T8" fmla="*/ 4282 w 4330"/>
                <a:gd name="T9" fmla="*/ 0 h 104"/>
                <a:gd name="T10" fmla="*/ 0 w 4330"/>
                <a:gd name="T11" fmla="*/ 0 h 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330" h="104">
                  <a:moveTo>
                    <a:pt x="0" y="0"/>
                  </a:moveTo>
                  <a:lnTo>
                    <a:pt x="0" y="104"/>
                  </a:lnTo>
                  <a:lnTo>
                    <a:pt x="4330" y="104"/>
                  </a:lnTo>
                  <a:lnTo>
                    <a:pt x="4330" y="48"/>
                  </a:lnTo>
                  <a:lnTo>
                    <a:pt x="4282" y="0"/>
                  </a:lnTo>
                  <a:lnTo>
                    <a:pt x="0" y="0"/>
                  </a:lnTo>
                  <a:close/>
                </a:path>
              </a:pathLst>
            </a:custGeom>
            <a:solidFill>
              <a:srgbClr val="4E6172"/>
            </a:solidFill>
            <a:ln w="9525">
              <a:no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grpSp>
      <p:sp>
        <p:nvSpPr>
          <p:cNvPr id="20488" name="Rectangle 5"/>
          <p:cNvSpPr>
            <a:spLocks noChangeArrowheads="1"/>
          </p:cNvSpPr>
          <p:nvPr userDrawn="1"/>
        </p:nvSpPr>
        <p:spPr bwMode="auto">
          <a:xfrm>
            <a:off x="10950575" y="6502400"/>
            <a:ext cx="1041400"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algn="r" eaLnBrk="1" hangingPunct="1">
              <a:defRPr/>
            </a:pPr>
            <a:fld id="{83D1E470-0437-435B-96C9-EEC7EB2956A8}" type="slidenum">
              <a:rPr lang="zh-CN" altLang="en-US" sz="1800" smtClean="0">
                <a:solidFill>
                  <a:srgbClr val="000000"/>
                </a:solidFill>
                <a:latin typeface="Arial" panose="020B0604020202020204" pitchFamily="34" charset="0"/>
              </a:rPr>
              <a:t>‹#›</a:t>
            </a:fld>
            <a:r>
              <a:rPr lang="en-US" altLang="zh-CN" sz="1800" dirty="0">
                <a:solidFill>
                  <a:srgbClr val="000000"/>
                </a:solidFill>
                <a:latin typeface="Arial" panose="020B0604020202020204" pitchFamily="34" charset="0"/>
              </a:rPr>
              <a:t>/16</a:t>
            </a:r>
          </a:p>
        </p:txBody>
      </p:sp>
      <p:pic>
        <p:nvPicPr>
          <p:cNvPr id="20489" name="Picture 4"/>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1195050" y="628650"/>
            <a:ext cx="6127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0" name="文本框 4"/>
          <p:cNvSpPr txBox="1">
            <a:spLocks noChangeArrowheads="1"/>
          </p:cNvSpPr>
          <p:nvPr userDrawn="1"/>
        </p:nvSpPr>
        <p:spPr bwMode="auto">
          <a:xfrm>
            <a:off x="104775" y="-7938"/>
            <a:ext cx="403187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eaLnBrk="1" hangingPunct="1">
              <a:defRPr/>
            </a:pPr>
            <a:r>
              <a:rPr lang="zh-CN" altLang="en-US" sz="2000" dirty="0">
                <a:solidFill>
                  <a:schemeClr val="accent1"/>
                </a:solidFill>
                <a:latin typeface="微软雅黑" panose="020B0503020204020204" pitchFamily="34" charset="-122"/>
                <a:ea typeface="微软雅黑" panose="020B0503020204020204" pitchFamily="34" charset="-122"/>
              </a:rPr>
              <a:t>自动化学院汽车电子团队中期答辩</a:t>
            </a:r>
            <a:endParaRPr lang="zh-CN" altLang="zh-CN" sz="2000" dirty="0">
              <a:solidFill>
                <a:schemeClr val="accent1"/>
              </a:solidFill>
              <a:latin typeface="微软雅黑" panose="020B0503020204020204" pitchFamily="34" charset="-122"/>
              <a:ea typeface="微软雅黑" panose="020B0503020204020204" pitchFamily="34" charset="-122"/>
            </a:endParaRPr>
          </a:p>
        </p:txBody>
      </p:sp>
    </p:spTree>
  </p:cSld>
  <p:clrMap bg1="lt1" tx1="dk1" bg2="lt2" tx2="dk2" accent1="accent1" accent2="accent2" accent3="accent3" accent4="accent4" accent5="accent5" accent6="accent6" hlink="hlink" folHlink="folHlink"/>
  <p:sldLayoutIdLst>
    <p:sldLayoutId id="2147483878" r:id="rId1"/>
    <p:sldLayoutId id="2147483879" r:id="rId2"/>
    <p:sldLayoutId id="2147483880" r:id="rId3"/>
    <p:sldLayoutId id="2147483881" r:id="rId4"/>
    <p:sldLayoutId id="2147483882" r:id="rId5"/>
    <p:sldLayoutId id="2147483883" r:id="rId6"/>
    <p:sldLayoutId id="2147483884" r:id="rId7"/>
    <p:sldLayoutId id="2147483885" r:id="rId8"/>
    <p:sldLayoutId id="2147483886" r:id="rId9"/>
    <p:sldLayoutId id="2147483887" r:id="rId10"/>
    <p:sldLayoutId id="2147483888" r:id="rId11"/>
  </p:sldLayoutIdLst>
  <p:txStyles>
    <p:titleStyle>
      <a:lvl1pPr algn="r" rtl="0" eaLnBrk="0" fontAlgn="base" hangingPunct="0">
        <a:lnSpc>
          <a:spcPct val="85000"/>
        </a:lnSpc>
        <a:spcBef>
          <a:spcPct val="0"/>
        </a:spcBef>
        <a:spcAft>
          <a:spcPct val="0"/>
        </a:spcAft>
        <a:defRPr b="1">
          <a:solidFill>
            <a:schemeClr val="tx1"/>
          </a:solidFill>
          <a:latin typeface="+mj-lt"/>
          <a:ea typeface="+mj-ea"/>
          <a:cs typeface="+mj-cs"/>
        </a:defRPr>
      </a:lvl1pPr>
      <a:lvl2pPr algn="r" rtl="0" eaLnBrk="0" fontAlgn="base" hangingPunct="0">
        <a:lnSpc>
          <a:spcPct val="85000"/>
        </a:lnSpc>
        <a:spcBef>
          <a:spcPct val="0"/>
        </a:spcBef>
        <a:spcAft>
          <a:spcPct val="0"/>
        </a:spcAft>
        <a:defRPr b="1">
          <a:solidFill>
            <a:schemeClr val="tx1"/>
          </a:solidFill>
          <a:latin typeface="Arial" panose="020B0604020202020204" pitchFamily="34" charset="0"/>
        </a:defRPr>
      </a:lvl2pPr>
      <a:lvl3pPr algn="r" rtl="0" eaLnBrk="0" fontAlgn="base" hangingPunct="0">
        <a:lnSpc>
          <a:spcPct val="85000"/>
        </a:lnSpc>
        <a:spcBef>
          <a:spcPct val="0"/>
        </a:spcBef>
        <a:spcAft>
          <a:spcPct val="0"/>
        </a:spcAft>
        <a:defRPr b="1">
          <a:solidFill>
            <a:schemeClr val="tx1"/>
          </a:solidFill>
          <a:latin typeface="Arial" panose="020B0604020202020204" pitchFamily="34" charset="0"/>
        </a:defRPr>
      </a:lvl3pPr>
      <a:lvl4pPr algn="r" rtl="0" eaLnBrk="0" fontAlgn="base" hangingPunct="0">
        <a:lnSpc>
          <a:spcPct val="85000"/>
        </a:lnSpc>
        <a:spcBef>
          <a:spcPct val="0"/>
        </a:spcBef>
        <a:spcAft>
          <a:spcPct val="0"/>
        </a:spcAft>
        <a:defRPr b="1">
          <a:solidFill>
            <a:schemeClr val="tx1"/>
          </a:solidFill>
          <a:latin typeface="Arial" panose="020B0604020202020204" pitchFamily="34" charset="0"/>
        </a:defRPr>
      </a:lvl4pPr>
      <a:lvl5pPr algn="r" rtl="0" eaLnBrk="0" fontAlgn="base" hangingPunct="0">
        <a:lnSpc>
          <a:spcPct val="85000"/>
        </a:lnSpc>
        <a:spcBef>
          <a:spcPct val="0"/>
        </a:spcBef>
        <a:spcAft>
          <a:spcPct val="0"/>
        </a:spcAft>
        <a:defRPr b="1">
          <a:solidFill>
            <a:schemeClr val="tx1"/>
          </a:solidFill>
          <a:latin typeface="Arial" panose="020B0604020202020204" pitchFamily="34" charset="0"/>
        </a:defRPr>
      </a:lvl5pPr>
      <a:lvl6pPr marL="342900" algn="r" rtl="0" fontAlgn="base">
        <a:lnSpc>
          <a:spcPct val="85000"/>
        </a:lnSpc>
        <a:spcBef>
          <a:spcPct val="0"/>
        </a:spcBef>
        <a:spcAft>
          <a:spcPct val="0"/>
        </a:spcAft>
        <a:defRPr sz="1800" b="1">
          <a:solidFill>
            <a:schemeClr val="tx1"/>
          </a:solidFill>
          <a:latin typeface="Arial" panose="020B0604020202020204" pitchFamily="34" charset="0"/>
        </a:defRPr>
      </a:lvl6pPr>
      <a:lvl7pPr marL="685800" algn="r" rtl="0" fontAlgn="base">
        <a:lnSpc>
          <a:spcPct val="85000"/>
        </a:lnSpc>
        <a:spcBef>
          <a:spcPct val="0"/>
        </a:spcBef>
        <a:spcAft>
          <a:spcPct val="0"/>
        </a:spcAft>
        <a:defRPr sz="1800" b="1">
          <a:solidFill>
            <a:schemeClr val="tx1"/>
          </a:solidFill>
          <a:latin typeface="Arial" panose="020B0604020202020204" pitchFamily="34" charset="0"/>
        </a:defRPr>
      </a:lvl7pPr>
      <a:lvl8pPr marL="1028700" algn="r" rtl="0" fontAlgn="base">
        <a:lnSpc>
          <a:spcPct val="85000"/>
        </a:lnSpc>
        <a:spcBef>
          <a:spcPct val="0"/>
        </a:spcBef>
        <a:spcAft>
          <a:spcPct val="0"/>
        </a:spcAft>
        <a:defRPr sz="1800" b="1">
          <a:solidFill>
            <a:schemeClr val="tx1"/>
          </a:solidFill>
          <a:latin typeface="Arial" panose="020B0604020202020204" pitchFamily="34" charset="0"/>
        </a:defRPr>
      </a:lvl8pPr>
      <a:lvl9pPr marL="1371600" algn="r" rtl="0" fontAlgn="base">
        <a:lnSpc>
          <a:spcPct val="85000"/>
        </a:lnSpc>
        <a:spcBef>
          <a:spcPct val="0"/>
        </a:spcBef>
        <a:spcAft>
          <a:spcPct val="0"/>
        </a:spcAft>
        <a:defRPr sz="1800" b="1">
          <a:solidFill>
            <a:schemeClr val="tx1"/>
          </a:solidFill>
          <a:latin typeface="Arial" panose="020B0604020202020204" pitchFamily="34" charset="0"/>
        </a:defRPr>
      </a:lvl9pPr>
    </p:titleStyle>
    <p:bodyStyle>
      <a:lvl1pPr marL="170180" indent="-170180" algn="l" rtl="0" eaLnBrk="0" fontAlgn="base" hangingPunct="0">
        <a:spcBef>
          <a:spcPct val="3000"/>
        </a:spcBef>
        <a:spcAft>
          <a:spcPct val="3000"/>
        </a:spcAft>
        <a:buClr>
          <a:schemeClr val="accent1"/>
        </a:buClr>
        <a:buSzPct val="80000"/>
        <a:buFont typeface="Arial" panose="020B0604020202020204" pitchFamily="34" charset="0"/>
        <a:buChar char="►"/>
        <a:defRPr sz="1600">
          <a:solidFill>
            <a:srgbClr val="000000"/>
          </a:solidFill>
          <a:latin typeface="+mn-lt"/>
          <a:ea typeface="+mn-ea"/>
          <a:cs typeface="+mn-cs"/>
        </a:defRPr>
      </a:lvl1pPr>
      <a:lvl2pPr marL="425450" indent="-170180" algn="l" rtl="0" eaLnBrk="0" fontAlgn="base" hangingPunct="0">
        <a:spcBef>
          <a:spcPct val="3000"/>
        </a:spcBef>
        <a:spcAft>
          <a:spcPct val="3000"/>
        </a:spcAft>
        <a:buClr>
          <a:schemeClr val="tx1"/>
        </a:buClr>
        <a:buSzPct val="80000"/>
        <a:buChar char="•"/>
        <a:defRPr sz="1500">
          <a:solidFill>
            <a:srgbClr val="000000"/>
          </a:solidFill>
          <a:latin typeface="+mn-lt"/>
        </a:defRPr>
      </a:lvl2pPr>
      <a:lvl3pPr marL="692150" indent="-171450" algn="l" rtl="0" eaLnBrk="0" fontAlgn="base" hangingPunct="0">
        <a:spcBef>
          <a:spcPct val="3000"/>
        </a:spcBef>
        <a:spcAft>
          <a:spcPct val="3000"/>
        </a:spcAft>
        <a:buClr>
          <a:schemeClr val="tx1"/>
        </a:buClr>
        <a:buSzPct val="80000"/>
        <a:buFont typeface="Wingdings" panose="05000000000000000000" pitchFamily="2" charset="2"/>
        <a:buChar char="§"/>
        <a:defRPr>
          <a:solidFill>
            <a:srgbClr val="000000"/>
          </a:solidFill>
          <a:latin typeface="+mn-lt"/>
        </a:defRPr>
      </a:lvl3pPr>
      <a:lvl4pPr marL="1031875" indent="-171450" algn="l" rtl="0" eaLnBrk="0" fontAlgn="base" hangingPunct="0">
        <a:spcBef>
          <a:spcPct val="3000"/>
        </a:spcBef>
        <a:spcAft>
          <a:spcPct val="3000"/>
        </a:spcAft>
        <a:buClr>
          <a:schemeClr val="tx1"/>
        </a:buClr>
        <a:buSzPct val="80000"/>
        <a:buFont typeface="HelveticaNeueLT Std"/>
        <a:buChar char="–"/>
        <a:defRPr sz="1200">
          <a:solidFill>
            <a:srgbClr val="000000"/>
          </a:solidFill>
          <a:latin typeface="+mn-lt"/>
        </a:defRPr>
      </a:lvl4pPr>
      <a:lvl5pPr marL="1330325" indent="-119380" algn="l" rtl="0" eaLnBrk="0" fontAlgn="base" hangingPunct="0">
        <a:spcBef>
          <a:spcPct val="3000"/>
        </a:spcBef>
        <a:spcAft>
          <a:spcPct val="3000"/>
        </a:spcAft>
        <a:buClr>
          <a:schemeClr val="tx1"/>
        </a:buClr>
        <a:buSzPct val="70000"/>
        <a:buFont typeface="Arial" panose="020B0604020202020204" pitchFamily="34" charset="0"/>
        <a:buChar char="►"/>
        <a:defRPr sz="1000">
          <a:solidFill>
            <a:srgbClr val="000000"/>
          </a:solidFill>
          <a:latin typeface="+mn-lt"/>
        </a:defRPr>
      </a:lvl5pPr>
      <a:lvl6pPr marL="16725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6pPr>
      <a:lvl7pPr marL="20154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7pPr>
      <a:lvl8pPr marL="23583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8pPr>
      <a:lvl9pPr marL="27012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18" name="矩形 17"/>
          <p:cNvSpPr/>
          <p:nvPr/>
        </p:nvSpPr>
        <p:spPr>
          <a:xfrm>
            <a:off x="7776469" y="952188"/>
            <a:ext cx="4307137" cy="229870"/>
          </a:xfrm>
          <a:prstGeom prst="rect">
            <a:avLst/>
          </a:prstGeom>
          <a:noFill/>
          <a:ln>
            <a:noFill/>
          </a:ln>
        </p:spPr>
        <p:style>
          <a:lnRef idx="2">
            <a:schemeClr val="accent3"/>
          </a:lnRef>
          <a:fillRef idx="1">
            <a:schemeClr val="lt1"/>
          </a:fillRef>
          <a:effectRef idx="0">
            <a:schemeClr val="accent3"/>
          </a:effectRef>
          <a:fontRef idx="minor">
            <a:schemeClr val="dk1"/>
          </a:fontRef>
        </p:style>
        <p:txBody>
          <a:bodyPr lIns="68580" tIns="34290" rIns="68580" bIns="34290">
            <a:spAutoFit/>
            <a:scene3d>
              <a:camera prst="orthographicFront"/>
              <a:lightRig rig="threePt" dir="t"/>
            </a:scene3d>
            <a:sp3d extrusionH="57150">
              <a:bevelT w="38100" h="38100"/>
            </a:sp3d>
          </a:bodyPr>
          <a:lstStyle/>
          <a:p>
            <a:pPr algn="ctr" eaLnBrk="1" hangingPunct="1">
              <a:defRPr/>
            </a:pPr>
            <a:r>
              <a:rPr lang="en-US" altLang="zh-CN" sz="1050" b="0" noProof="1">
                <a:solidFill>
                  <a:srgbClr val="68ADC3">
                    <a:lumMod val="75000"/>
                  </a:srgbClr>
                </a:solidFill>
                <a:latin typeface="Edwardian Script ITC" panose="030303020407070D0804" pitchFamily="66" charset="0"/>
                <a:ea typeface="华文行楷" panose="02010800040101010101" pitchFamily="2" charset="-122"/>
              </a:rPr>
              <a:t>Chongqing University of Posts and </a:t>
            </a:r>
            <a:r>
              <a:rPr lang="en-US" altLang="zh-CN" sz="1050" noProof="1">
                <a:solidFill>
                  <a:srgbClr val="68ADC3">
                    <a:lumMod val="75000"/>
                  </a:srgbClr>
                </a:solidFill>
                <a:latin typeface="Edwardian Script ITC" panose="030303020407070D0804" pitchFamily="66" charset="0"/>
                <a:ea typeface="华文行楷" panose="02010800040101010101" pitchFamily="2" charset="-122"/>
              </a:rPr>
              <a:t>Telecommunications</a:t>
            </a:r>
            <a:endParaRPr lang="zh-CN" altLang="en-US" sz="1050" noProof="1">
              <a:ln w="10541" cmpd="sng">
                <a:solidFill>
                  <a:srgbClr val="00608B">
                    <a:shade val="88000"/>
                    <a:satMod val="110000"/>
                  </a:srgbClr>
                </a:solidFill>
                <a:prstDash val="solid"/>
              </a:ln>
              <a:solidFill>
                <a:srgbClr val="68ADC3">
                  <a:lumMod val="75000"/>
                </a:srgbClr>
              </a:solidFill>
              <a:latin typeface="Edwardian Script ITC" panose="030303020407070D0804" pitchFamily="66" charset="0"/>
              <a:ea typeface="华文行楷" panose="02010800040101010101" pitchFamily="2" charset="-122"/>
            </a:endParaRPr>
          </a:p>
        </p:txBody>
      </p:sp>
      <p:sp>
        <p:nvSpPr>
          <p:cNvPr id="17" name="矩形 16"/>
          <p:cNvSpPr/>
          <p:nvPr/>
        </p:nvSpPr>
        <p:spPr>
          <a:xfrm>
            <a:off x="8015973" y="571183"/>
            <a:ext cx="3147867" cy="345439"/>
          </a:xfrm>
          <a:prstGeom prst="rect">
            <a:avLst/>
          </a:prstGeom>
          <a:noFill/>
          <a:ln>
            <a:noFill/>
          </a:ln>
        </p:spPr>
        <p:style>
          <a:lnRef idx="2">
            <a:schemeClr val="accent3"/>
          </a:lnRef>
          <a:fillRef idx="1">
            <a:schemeClr val="lt1"/>
          </a:fillRef>
          <a:effectRef idx="0">
            <a:schemeClr val="accent3"/>
          </a:effectRef>
          <a:fontRef idx="minor">
            <a:schemeClr val="dk1"/>
          </a:fontRef>
        </p:style>
        <p:txBody>
          <a:bodyPr lIns="68580" tIns="34290" rIns="68580" bIns="34290">
            <a:spAutoFit/>
            <a:scene3d>
              <a:camera prst="orthographicFront"/>
              <a:lightRig rig="threePt" dir="t"/>
            </a:scene3d>
            <a:sp3d extrusionH="57150">
              <a:bevelT w="38100" h="38100"/>
            </a:sp3d>
          </a:bodyPr>
          <a:lstStyle/>
          <a:p>
            <a:pPr algn="ctr" eaLnBrk="1" hangingPunct="1">
              <a:defRPr/>
            </a:pPr>
            <a:r>
              <a:rPr lang="zh-CN" altLang="en-US" sz="1800" noProof="1">
                <a:ln w="10541" cmpd="sng">
                  <a:solidFill>
                    <a:srgbClr val="00608B">
                      <a:shade val="88000"/>
                      <a:satMod val="110000"/>
                    </a:srgbClr>
                  </a:solidFill>
                  <a:prstDash val="solid"/>
                </a:ln>
                <a:gradFill>
                  <a:gsLst>
                    <a:gs pos="0">
                      <a:srgbClr val="00608B">
                        <a:tint val="40000"/>
                        <a:satMod val="250000"/>
                      </a:srgbClr>
                    </a:gs>
                    <a:gs pos="9000">
                      <a:srgbClr val="00608B">
                        <a:tint val="52000"/>
                        <a:satMod val="300000"/>
                      </a:srgbClr>
                    </a:gs>
                    <a:gs pos="50000">
                      <a:srgbClr val="00608B">
                        <a:shade val="20000"/>
                        <a:satMod val="300000"/>
                      </a:srgbClr>
                    </a:gs>
                    <a:gs pos="79000">
                      <a:srgbClr val="00608B">
                        <a:tint val="52000"/>
                        <a:satMod val="300000"/>
                      </a:srgbClr>
                    </a:gs>
                    <a:gs pos="100000">
                      <a:srgbClr val="00608B">
                        <a:tint val="40000"/>
                        <a:satMod val="250000"/>
                      </a:srgbClr>
                    </a:gs>
                  </a:gsLst>
                  <a:lin ang="5400000"/>
                </a:gradFill>
                <a:latin typeface="华文楷体" panose="02010600040101010101" pitchFamily="2" charset="-122"/>
                <a:ea typeface="华文楷体" panose="02010600040101010101" pitchFamily="2" charset="-122"/>
              </a:rPr>
              <a:t>重庆邮电大学</a:t>
            </a:r>
          </a:p>
        </p:txBody>
      </p:sp>
      <p:grpSp>
        <p:nvGrpSpPr>
          <p:cNvPr id="20484" name="Group 2"/>
          <p:cNvGrpSpPr/>
          <p:nvPr userDrawn="1"/>
        </p:nvGrpSpPr>
        <p:grpSpPr bwMode="auto">
          <a:xfrm>
            <a:off x="528638" y="6629400"/>
            <a:ext cx="9983787" cy="176213"/>
            <a:chOff x="84" y="3792"/>
            <a:chExt cx="5596" cy="111"/>
          </a:xfrm>
        </p:grpSpPr>
        <p:sp>
          <p:nvSpPr>
            <p:cNvPr id="1036" name="Freeform 3"/>
            <p:cNvSpPr/>
            <p:nvPr userDrawn="1"/>
          </p:nvSpPr>
          <p:spPr bwMode="auto">
            <a:xfrm flipH="1">
              <a:off x="873" y="3792"/>
              <a:ext cx="4807" cy="111"/>
            </a:xfrm>
            <a:custGeom>
              <a:avLst/>
              <a:gdLst>
                <a:gd name="T0" fmla="*/ 0 w 4945"/>
                <a:gd name="T1" fmla="*/ 0 h 111"/>
                <a:gd name="T2" fmla="*/ 0 w 4945"/>
                <a:gd name="T3" fmla="*/ 111 h 111"/>
                <a:gd name="T4" fmla="*/ 4032 w 4945"/>
                <a:gd name="T5" fmla="*/ 111 h 111"/>
                <a:gd name="T6" fmla="*/ 4095 w 4945"/>
                <a:gd name="T7" fmla="*/ 44 h 111"/>
                <a:gd name="T8" fmla="*/ 4159 w 4945"/>
                <a:gd name="T9" fmla="*/ 111 h 111"/>
                <a:gd name="T10" fmla="*/ 4673 w 4945"/>
                <a:gd name="T11" fmla="*/ 111 h 111"/>
                <a:gd name="T12" fmla="*/ 4673 w 4945"/>
                <a:gd name="T13" fmla="*/ 0 h 111"/>
                <a:gd name="T14" fmla="*/ 0 w 4945"/>
                <a:gd name="T15" fmla="*/ 0 h 11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945" h="111">
                  <a:moveTo>
                    <a:pt x="0" y="0"/>
                  </a:moveTo>
                  <a:lnTo>
                    <a:pt x="0" y="111"/>
                  </a:lnTo>
                  <a:lnTo>
                    <a:pt x="4267" y="111"/>
                  </a:lnTo>
                  <a:lnTo>
                    <a:pt x="4334" y="44"/>
                  </a:lnTo>
                  <a:lnTo>
                    <a:pt x="4401" y="111"/>
                  </a:lnTo>
                  <a:lnTo>
                    <a:pt x="4945" y="111"/>
                  </a:lnTo>
                  <a:lnTo>
                    <a:pt x="4945" y="0"/>
                  </a:lnTo>
                  <a:lnTo>
                    <a:pt x="0" y="0"/>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037" name="Freeform 4"/>
            <p:cNvSpPr/>
            <p:nvPr/>
          </p:nvSpPr>
          <p:spPr bwMode="auto">
            <a:xfrm flipH="1">
              <a:off x="84" y="3792"/>
              <a:ext cx="4945" cy="111"/>
            </a:xfrm>
            <a:custGeom>
              <a:avLst/>
              <a:gdLst>
                <a:gd name="T0" fmla="*/ 0 w 4945"/>
                <a:gd name="T1" fmla="*/ 0 h 111"/>
                <a:gd name="T2" fmla="*/ 0 w 4945"/>
                <a:gd name="T3" fmla="*/ 111 h 111"/>
                <a:gd name="T4" fmla="*/ 4267 w 4945"/>
                <a:gd name="T5" fmla="*/ 111 h 111"/>
                <a:gd name="T6" fmla="*/ 4334 w 4945"/>
                <a:gd name="T7" fmla="*/ 44 h 111"/>
                <a:gd name="T8" fmla="*/ 4401 w 4945"/>
                <a:gd name="T9" fmla="*/ 111 h 111"/>
                <a:gd name="T10" fmla="*/ 4945 w 4945"/>
                <a:gd name="T11" fmla="*/ 111 h 111"/>
                <a:gd name="T12" fmla="*/ 4945 w 4945"/>
                <a:gd name="T13" fmla="*/ 0 h 111"/>
                <a:gd name="T14" fmla="*/ 0 w 4945"/>
                <a:gd name="T15" fmla="*/ 0 h 11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945" h="111">
                  <a:moveTo>
                    <a:pt x="0" y="0"/>
                  </a:moveTo>
                  <a:lnTo>
                    <a:pt x="0" y="111"/>
                  </a:lnTo>
                  <a:lnTo>
                    <a:pt x="4267" y="111"/>
                  </a:lnTo>
                  <a:lnTo>
                    <a:pt x="4334" y="44"/>
                  </a:lnTo>
                  <a:lnTo>
                    <a:pt x="4401" y="111"/>
                  </a:lnTo>
                  <a:lnTo>
                    <a:pt x="4945" y="111"/>
                  </a:lnTo>
                  <a:lnTo>
                    <a:pt x="4945" y="0"/>
                  </a:lnTo>
                  <a:lnTo>
                    <a:pt x="0" y="0"/>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grpSp>
      <p:sp>
        <p:nvSpPr>
          <p:cNvPr id="1029" name="Freeform 39"/>
          <p:cNvSpPr/>
          <p:nvPr userDrawn="1"/>
        </p:nvSpPr>
        <p:spPr bwMode="auto">
          <a:xfrm flipH="1">
            <a:off x="177800" y="409575"/>
            <a:ext cx="1263650" cy="161925"/>
          </a:xfrm>
          <a:custGeom>
            <a:avLst/>
            <a:gdLst>
              <a:gd name="T0" fmla="*/ 0 w 597"/>
              <a:gd name="T1" fmla="*/ 257055938 h 102"/>
              <a:gd name="T2" fmla="*/ 1504534869 w 597"/>
              <a:gd name="T3" fmla="*/ 257055938 h 102"/>
              <a:gd name="T4" fmla="*/ 1504534869 w 597"/>
              <a:gd name="T5" fmla="*/ 0 h 102"/>
              <a:gd name="T6" fmla="*/ 113407885 w 597"/>
              <a:gd name="T7" fmla="*/ 0 h 102"/>
              <a:gd name="T8" fmla="*/ 0 w 597"/>
              <a:gd name="T9" fmla="*/ 113407825 h 102"/>
              <a:gd name="T10" fmla="*/ 0 w 597"/>
              <a:gd name="T11" fmla="*/ 257055938 h 10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97" h="102">
                <a:moveTo>
                  <a:pt x="0" y="102"/>
                </a:moveTo>
                <a:lnTo>
                  <a:pt x="597" y="102"/>
                </a:lnTo>
                <a:lnTo>
                  <a:pt x="597" y="0"/>
                </a:lnTo>
                <a:lnTo>
                  <a:pt x="45" y="0"/>
                </a:lnTo>
                <a:lnTo>
                  <a:pt x="0" y="45"/>
                </a:lnTo>
                <a:lnTo>
                  <a:pt x="0" y="102"/>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030" name="Rectangle 40"/>
          <p:cNvSpPr>
            <a:spLocks noChangeArrowheads="1"/>
          </p:cNvSpPr>
          <p:nvPr userDrawn="1"/>
        </p:nvSpPr>
        <p:spPr bwMode="auto">
          <a:xfrm>
            <a:off x="146050" y="1277938"/>
            <a:ext cx="11844338" cy="131762"/>
          </a:xfrm>
          <a:prstGeom prst="rect">
            <a:avLst/>
          </a:prstGeom>
          <a:solidFill>
            <a:srgbClr val="99A2A5"/>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grpSp>
        <p:nvGrpSpPr>
          <p:cNvPr id="20487" name="Group 41"/>
          <p:cNvGrpSpPr/>
          <p:nvPr userDrawn="1"/>
        </p:nvGrpSpPr>
        <p:grpSpPr bwMode="auto">
          <a:xfrm>
            <a:off x="1485900" y="406400"/>
            <a:ext cx="10548938" cy="165100"/>
            <a:chOff x="702" y="75"/>
            <a:chExt cx="4984" cy="104"/>
          </a:xfrm>
        </p:grpSpPr>
        <p:sp>
          <p:nvSpPr>
            <p:cNvPr id="1034" name="Freeform 42"/>
            <p:cNvSpPr/>
            <p:nvPr userDrawn="1"/>
          </p:nvSpPr>
          <p:spPr bwMode="auto">
            <a:xfrm flipH="1">
              <a:off x="1356" y="75"/>
              <a:ext cx="4330" cy="104"/>
            </a:xfrm>
            <a:custGeom>
              <a:avLst/>
              <a:gdLst>
                <a:gd name="T0" fmla="*/ 0 w 4330"/>
                <a:gd name="T1" fmla="*/ 0 h 104"/>
                <a:gd name="T2" fmla="*/ 0 w 4330"/>
                <a:gd name="T3" fmla="*/ 104 h 104"/>
                <a:gd name="T4" fmla="*/ 4330 w 4330"/>
                <a:gd name="T5" fmla="*/ 104 h 104"/>
                <a:gd name="T6" fmla="*/ 4330 w 4330"/>
                <a:gd name="T7" fmla="*/ 48 h 104"/>
                <a:gd name="T8" fmla="*/ 4282 w 4330"/>
                <a:gd name="T9" fmla="*/ 0 h 104"/>
                <a:gd name="T10" fmla="*/ 0 w 4330"/>
                <a:gd name="T11" fmla="*/ 0 h 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330" h="104">
                  <a:moveTo>
                    <a:pt x="0" y="0"/>
                  </a:moveTo>
                  <a:lnTo>
                    <a:pt x="0" y="104"/>
                  </a:lnTo>
                  <a:lnTo>
                    <a:pt x="4330" y="104"/>
                  </a:lnTo>
                  <a:lnTo>
                    <a:pt x="4330" y="48"/>
                  </a:lnTo>
                  <a:lnTo>
                    <a:pt x="4282" y="0"/>
                  </a:lnTo>
                  <a:lnTo>
                    <a:pt x="0" y="0"/>
                  </a:lnTo>
                  <a:close/>
                </a:path>
              </a:pathLst>
            </a:custGeom>
            <a:solidFill>
              <a:srgbClr val="4E6172"/>
            </a:solidFill>
            <a:ln w="9525">
              <a:no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sp>
          <p:nvSpPr>
            <p:cNvPr id="1035" name="Freeform 43"/>
            <p:cNvSpPr/>
            <p:nvPr/>
          </p:nvSpPr>
          <p:spPr bwMode="auto">
            <a:xfrm flipH="1">
              <a:off x="702" y="75"/>
              <a:ext cx="4330" cy="104"/>
            </a:xfrm>
            <a:custGeom>
              <a:avLst/>
              <a:gdLst>
                <a:gd name="T0" fmla="*/ 0 w 4330"/>
                <a:gd name="T1" fmla="*/ 0 h 104"/>
                <a:gd name="T2" fmla="*/ 0 w 4330"/>
                <a:gd name="T3" fmla="*/ 104 h 104"/>
                <a:gd name="T4" fmla="*/ 4330 w 4330"/>
                <a:gd name="T5" fmla="*/ 104 h 104"/>
                <a:gd name="T6" fmla="*/ 4330 w 4330"/>
                <a:gd name="T7" fmla="*/ 48 h 104"/>
                <a:gd name="T8" fmla="*/ 4282 w 4330"/>
                <a:gd name="T9" fmla="*/ 0 h 104"/>
                <a:gd name="T10" fmla="*/ 0 w 4330"/>
                <a:gd name="T11" fmla="*/ 0 h 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330" h="104">
                  <a:moveTo>
                    <a:pt x="0" y="0"/>
                  </a:moveTo>
                  <a:lnTo>
                    <a:pt x="0" y="104"/>
                  </a:lnTo>
                  <a:lnTo>
                    <a:pt x="4330" y="104"/>
                  </a:lnTo>
                  <a:lnTo>
                    <a:pt x="4330" y="48"/>
                  </a:lnTo>
                  <a:lnTo>
                    <a:pt x="4282" y="0"/>
                  </a:lnTo>
                  <a:lnTo>
                    <a:pt x="0" y="0"/>
                  </a:lnTo>
                  <a:close/>
                </a:path>
              </a:pathLst>
            </a:custGeom>
            <a:solidFill>
              <a:srgbClr val="4E6172"/>
            </a:solidFill>
            <a:ln w="9525">
              <a:no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grpSp>
      <p:sp>
        <p:nvSpPr>
          <p:cNvPr id="20488" name="Rectangle 5"/>
          <p:cNvSpPr>
            <a:spLocks noChangeArrowheads="1"/>
          </p:cNvSpPr>
          <p:nvPr userDrawn="1"/>
        </p:nvSpPr>
        <p:spPr bwMode="auto">
          <a:xfrm>
            <a:off x="10950575" y="6502400"/>
            <a:ext cx="1041400"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algn="r" eaLnBrk="1" hangingPunct="1">
              <a:defRPr/>
            </a:pPr>
            <a:fld id="{83D1E470-0437-435B-96C9-EEC7EB2956A8}" type="slidenum">
              <a:rPr lang="zh-CN" altLang="en-US" sz="1800" smtClean="0">
                <a:solidFill>
                  <a:srgbClr val="000000"/>
                </a:solidFill>
                <a:latin typeface="Arial" panose="020B0604020202020204" pitchFamily="34" charset="0"/>
              </a:rPr>
              <a:t>‹#›</a:t>
            </a:fld>
            <a:r>
              <a:rPr lang="en-US" altLang="zh-CN" sz="1800" dirty="0">
                <a:solidFill>
                  <a:srgbClr val="000000"/>
                </a:solidFill>
                <a:latin typeface="Arial" panose="020B0604020202020204" pitchFamily="34" charset="0"/>
              </a:rPr>
              <a:t>/27</a:t>
            </a:r>
          </a:p>
        </p:txBody>
      </p:sp>
      <p:pic>
        <p:nvPicPr>
          <p:cNvPr id="20489" name="Picture 4"/>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11195050" y="628650"/>
            <a:ext cx="6127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0" name="文本框 4"/>
          <p:cNvSpPr txBox="1">
            <a:spLocks noChangeArrowheads="1"/>
          </p:cNvSpPr>
          <p:nvPr userDrawn="1"/>
        </p:nvSpPr>
        <p:spPr bwMode="auto">
          <a:xfrm>
            <a:off x="104775" y="-7938"/>
            <a:ext cx="39928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eaLnBrk="1" hangingPunct="1">
              <a:defRPr/>
            </a:pPr>
            <a:r>
              <a:rPr lang="zh-CN" altLang="zh-CN" sz="2000">
                <a:solidFill>
                  <a:schemeClr val="accent1"/>
                </a:solidFill>
                <a:latin typeface="微软雅黑" panose="020B0503020204020204" pitchFamily="34" charset="-122"/>
                <a:ea typeface="微软雅黑" panose="020B0503020204020204" pitchFamily="34" charset="-122"/>
              </a:rPr>
              <a:t>重庆邮电大学优秀科技成果奖申报</a:t>
            </a:r>
          </a:p>
        </p:txBody>
      </p:sp>
    </p:spTree>
  </p:cSld>
  <p:clrMap bg1="lt1" tx1="dk1" bg2="lt2" tx2="dk2" accent1="accent1" accent2="accent2" accent3="accent3" accent4="accent4" accent5="accent5" accent6="accent6" hlink="hlink" folHlink="folHlink"/>
  <p:sldLayoutIdLst>
    <p:sldLayoutId id="2147483929" r:id="rId1"/>
    <p:sldLayoutId id="2147483930" r:id="rId2"/>
    <p:sldLayoutId id="2147483931" r:id="rId3"/>
    <p:sldLayoutId id="2147483932" r:id="rId4"/>
    <p:sldLayoutId id="2147483933" r:id="rId5"/>
    <p:sldLayoutId id="2147483934" r:id="rId6"/>
    <p:sldLayoutId id="2147483935" r:id="rId7"/>
    <p:sldLayoutId id="2147483936" r:id="rId8"/>
    <p:sldLayoutId id="2147483937" r:id="rId9"/>
    <p:sldLayoutId id="2147483938" r:id="rId10"/>
    <p:sldLayoutId id="2147483939" r:id="rId11"/>
    <p:sldLayoutId id="2147483940" r:id="rId12"/>
    <p:sldLayoutId id="2147483941" r:id="rId13"/>
  </p:sldLayoutIdLst>
  <p:txStyles>
    <p:titleStyle>
      <a:lvl1pPr algn="r" rtl="0" eaLnBrk="0" fontAlgn="base" hangingPunct="0">
        <a:lnSpc>
          <a:spcPct val="85000"/>
        </a:lnSpc>
        <a:spcBef>
          <a:spcPct val="0"/>
        </a:spcBef>
        <a:spcAft>
          <a:spcPct val="0"/>
        </a:spcAft>
        <a:defRPr b="1">
          <a:solidFill>
            <a:schemeClr val="tx1"/>
          </a:solidFill>
          <a:latin typeface="+mj-lt"/>
          <a:ea typeface="+mj-ea"/>
          <a:cs typeface="+mj-cs"/>
        </a:defRPr>
      </a:lvl1pPr>
      <a:lvl2pPr algn="r" rtl="0" eaLnBrk="0" fontAlgn="base" hangingPunct="0">
        <a:lnSpc>
          <a:spcPct val="85000"/>
        </a:lnSpc>
        <a:spcBef>
          <a:spcPct val="0"/>
        </a:spcBef>
        <a:spcAft>
          <a:spcPct val="0"/>
        </a:spcAft>
        <a:defRPr b="1">
          <a:solidFill>
            <a:schemeClr val="tx1"/>
          </a:solidFill>
          <a:latin typeface="Arial" panose="020B0604020202020204" pitchFamily="34" charset="0"/>
        </a:defRPr>
      </a:lvl2pPr>
      <a:lvl3pPr algn="r" rtl="0" eaLnBrk="0" fontAlgn="base" hangingPunct="0">
        <a:lnSpc>
          <a:spcPct val="85000"/>
        </a:lnSpc>
        <a:spcBef>
          <a:spcPct val="0"/>
        </a:spcBef>
        <a:spcAft>
          <a:spcPct val="0"/>
        </a:spcAft>
        <a:defRPr b="1">
          <a:solidFill>
            <a:schemeClr val="tx1"/>
          </a:solidFill>
          <a:latin typeface="Arial" panose="020B0604020202020204" pitchFamily="34" charset="0"/>
        </a:defRPr>
      </a:lvl3pPr>
      <a:lvl4pPr algn="r" rtl="0" eaLnBrk="0" fontAlgn="base" hangingPunct="0">
        <a:lnSpc>
          <a:spcPct val="85000"/>
        </a:lnSpc>
        <a:spcBef>
          <a:spcPct val="0"/>
        </a:spcBef>
        <a:spcAft>
          <a:spcPct val="0"/>
        </a:spcAft>
        <a:defRPr b="1">
          <a:solidFill>
            <a:schemeClr val="tx1"/>
          </a:solidFill>
          <a:latin typeface="Arial" panose="020B0604020202020204" pitchFamily="34" charset="0"/>
        </a:defRPr>
      </a:lvl4pPr>
      <a:lvl5pPr algn="r" rtl="0" eaLnBrk="0" fontAlgn="base" hangingPunct="0">
        <a:lnSpc>
          <a:spcPct val="85000"/>
        </a:lnSpc>
        <a:spcBef>
          <a:spcPct val="0"/>
        </a:spcBef>
        <a:spcAft>
          <a:spcPct val="0"/>
        </a:spcAft>
        <a:defRPr b="1">
          <a:solidFill>
            <a:schemeClr val="tx1"/>
          </a:solidFill>
          <a:latin typeface="Arial" panose="020B0604020202020204" pitchFamily="34" charset="0"/>
        </a:defRPr>
      </a:lvl5pPr>
      <a:lvl6pPr marL="342900" algn="r" rtl="0" fontAlgn="base">
        <a:lnSpc>
          <a:spcPct val="85000"/>
        </a:lnSpc>
        <a:spcBef>
          <a:spcPct val="0"/>
        </a:spcBef>
        <a:spcAft>
          <a:spcPct val="0"/>
        </a:spcAft>
        <a:defRPr sz="1800" b="1">
          <a:solidFill>
            <a:schemeClr val="tx1"/>
          </a:solidFill>
          <a:latin typeface="Arial" panose="020B0604020202020204" pitchFamily="34" charset="0"/>
        </a:defRPr>
      </a:lvl6pPr>
      <a:lvl7pPr marL="685800" algn="r" rtl="0" fontAlgn="base">
        <a:lnSpc>
          <a:spcPct val="85000"/>
        </a:lnSpc>
        <a:spcBef>
          <a:spcPct val="0"/>
        </a:spcBef>
        <a:spcAft>
          <a:spcPct val="0"/>
        </a:spcAft>
        <a:defRPr sz="1800" b="1">
          <a:solidFill>
            <a:schemeClr val="tx1"/>
          </a:solidFill>
          <a:latin typeface="Arial" panose="020B0604020202020204" pitchFamily="34" charset="0"/>
        </a:defRPr>
      </a:lvl7pPr>
      <a:lvl8pPr marL="1028700" algn="r" rtl="0" fontAlgn="base">
        <a:lnSpc>
          <a:spcPct val="85000"/>
        </a:lnSpc>
        <a:spcBef>
          <a:spcPct val="0"/>
        </a:spcBef>
        <a:spcAft>
          <a:spcPct val="0"/>
        </a:spcAft>
        <a:defRPr sz="1800" b="1">
          <a:solidFill>
            <a:schemeClr val="tx1"/>
          </a:solidFill>
          <a:latin typeface="Arial" panose="020B0604020202020204" pitchFamily="34" charset="0"/>
        </a:defRPr>
      </a:lvl8pPr>
      <a:lvl9pPr marL="1371600" algn="r" rtl="0" fontAlgn="base">
        <a:lnSpc>
          <a:spcPct val="85000"/>
        </a:lnSpc>
        <a:spcBef>
          <a:spcPct val="0"/>
        </a:spcBef>
        <a:spcAft>
          <a:spcPct val="0"/>
        </a:spcAft>
        <a:defRPr sz="1800" b="1">
          <a:solidFill>
            <a:schemeClr val="tx1"/>
          </a:solidFill>
          <a:latin typeface="Arial" panose="020B0604020202020204" pitchFamily="34" charset="0"/>
        </a:defRPr>
      </a:lvl9pPr>
    </p:titleStyle>
    <p:bodyStyle>
      <a:lvl1pPr marL="170180" indent="-170180" algn="l" rtl="0" eaLnBrk="0" fontAlgn="base" hangingPunct="0">
        <a:spcBef>
          <a:spcPct val="3000"/>
        </a:spcBef>
        <a:spcAft>
          <a:spcPct val="3000"/>
        </a:spcAft>
        <a:buClr>
          <a:schemeClr val="accent1"/>
        </a:buClr>
        <a:buSzPct val="80000"/>
        <a:buFont typeface="Arial" panose="020B0604020202020204" pitchFamily="34" charset="0"/>
        <a:buChar char="►"/>
        <a:defRPr sz="1600">
          <a:solidFill>
            <a:srgbClr val="000000"/>
          </a:solidFill>
          <a:latin typeface="+mn-lt"/>
          <a:ea typeface="+mn-ea"/>
          <a:cs typeface="+mn-cs"/>
        </a:defRPr>
      </a:lvl1pPr>
      <a:lvl2pPr marL="425450" indent="-170180" algn="l" rtl="0" eaLnBrk="0" fontAlgn="base" hangingPunct="0">
        <a:spcBef>
          <a:spcPct val="3000"/>
        </a:spcBef>
        <a:spcAft>
          <a:spcPct val="3000"/>
        </a:spcAft>
        <a:buClr>
          <a:schemeClr val="tx1"/>
        </a:buClr>
        <a:buSzPct val="80000"/>
        <a:buChar char="•"/>
        <a:defRPr sz="1500">
          <a:solidFill>
            <a:srgbClr val="000000"/>
          </a:solidFill>
          <a:latin typeface="+mn-lt"/>
        </a:defRPr>
      </a:lvl2pPr>
      <a:lvl3pPr marL="692150" indent="-171450" algn="l" rtl="0" eaLnBrk="0" fontAlgn="base" hangingPunct="0">
        <a:spcBef>
          <a:spcPct val="3000"/>
        </a:spcBef>
        <a:spcAft>
          <a:spcPct val="3000"/>
        </a:spcAft>
        <a:buClr>
          <a:schemeClr val="tx1"/>
        </a:buClr>
        <a:buSzPct val="80000"/>
        <a:buFont typeface="Wingdings" panose="05000000000000000000" pitchFamily="2" charset="2"/>
        <a:buChar char="§"/>
        <a:defRPr>
          <a:solidFill>
            <a:srgbClr val="000000"/>
          </a:solidFill>
          <a:latin typeface="+mn-lt"/>
        </a:defRPr>
      </a:lvl3pPr>
      <a:lvl4pPr marL="1031875" indent="-171450" algn="l" rtl="0" eaLnBrk="0" fontAlgn="base" hangingPunct="0">
        <a:spcBef>
          <a:spcPct val="3000"/>
        </a:spcBef>
        <a:spcAft>
          <a:spcPct val="3000"/>
        </a:spcAft>
        <a:buClr>
          <a:schemeClr val="tx1"/>
        </a:buClr>
        <a:buSzPct val="80000"/>
        <a:buFont typeface="HelveticaNeueLT Std"/>
        <a:buChar char="–"/>
        <a:defRPr sz="1200">
          <a:solidFill>
            <a:srgbClr val="000000"/>
          </a:solidFill>
          <a:latin typeface="+mn-lt"/>
        </a:defRPr>
      </a:lvl4pPr>
      <a:lvl5pPr marL="1330325" indent="-119380" algn="l" rtl="0" eaLnBrk="0" fontAlgn="base" hangingPunct="0">
        <a:spcBef>
          <a:spcPct val="3000"/>
        </a:spcBef>
        <a:spcAft>
          <a:spcPct val="3000"/>
        </a:spcAft>
        <a:buClr>
          <a:schemeClr val="tx1"/>
        </a:buClr>
        <a:buSzPct val="70000"/>
        <a:buFont typeface="Arial" panose="020B0604020202020204" pitchFamily="34" charset="0"/>
        <a:buChar char="►"/>
        <a:defRPr sz="1000">
          <a:solidFill>
            <a:srgbClr val="000000"/>
          </a:solidFill>
          <a:latin typeface="+mn-lt"/>
        </a:defRPr>
      </a:lvl5pPr>
      <a:lvl6pPr marL="16725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6pPr>
      <a:lvl7pPr marL="20154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7pPr>
      <a:lvl8pPr marL="23583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8pPr>
      <a:lvl9pPr marL="27012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18" name="矩形 17"/>
          <p:cNvSpPr/>
          <p:nvPr/>
        </p:nvSpPr>
        <p:spPr>
          <a:xfrm>
            <a:off x="7776469" y="952188"/>
            <a:ext cx="4307137" cy="229870"/>
          </a:xfrm>
          <a:prstGeom prst="rect">
            <a:avLst/>
          </a:prstGeom>
          <a:noFill/>
          <a:ln>
            <a:noFill/>
          </a:ln>
        </p:spPr>
        <p:style>
          <a:lnRef idx="2">
            <a:schemeClr val="accent3"/>
          </a:lnRef>
          <a:fillRef idx="1">
            <a:schemeClr val="lt1"/>
          </a:fillRef>
          <a:effectRef idx="0">
            <a:schemeClr val="accent3"/>
          </a:effectRef>
          <a:fontRef idx="minor">
            <a:schemeClr val="dk1"/>
          </a:fontRef>
        </p:style>
        <p:txBody>
          <a:bodyPr lIns="68580" tIns="34290" rIns="68580" bIns="34290">
            <a:spAutoFit/>
            <a:scene3d>
              <a:camera prst="orthographicFront"/>
              <a:lightRig rig="threePt" dir="t"/>
            </a:scene3d>
            <a:sp3d extrusionH="57150">
              <a:bevelT w="38100" h="38100"/>
            </a:sp3d>
          </a:bodyPr>
          <a:lstStyle/>
          <a:p>
            <a:pPr algn="ctr" eaLnBrk="1" hangingPunct="1">
              <a:defRPr/>
            </a:pPr>
            <a:r>
              <a:rPr lang="en-US" altLang="zh-CN" sz="1050" b="0" noProof="1">
                <a:solidFill>
                  <a:srgbClr val="68ADC3">
                    <a:lumMod val="75000"/>
                  </a:srgbClr>
                </a:solidFill>
                <a:latin typeface="Edwardian Script ITC" panose="030303020407070D0804" pitchFamily="66" charset="0"/>
                <a:ea typeface="华文行楷" panose="02010800040101010101" pitchFamily="2" charset="-122"/>
              </a:rPr>
              <a:t>Chongqing University of Posts and </a:t>
            </a:r>
            <a:r>
              <a:rPr lang="en-US" altLang="zh-CN" sz="1050" noProof="1">
                <a:solidFill>
                  <a:srgbClr val="68ADC3">
                    <a:lumMod val="75000"/>
                  </a:srgbClr>
                </a:solidFill>
                <a:latin typeface="Edwardian Script ITC" panose="030303020407070D0804" pitchFamily="66" charset="0"/>
                <a:ea typeface="华文行楷" panose="02010800040101010101" pitchFamily="2" charset="-122"/>
              </a:rPr>
              <a:t>Telecommunications</a:t>
            </a:r>
            <a:endParaRPr lang="zh-CN" altLang="en-US" sz="1050" noProof="1">
              <a:ln w="10541" cmpd="sng">
                <a:solidFill>
                  <a:srgbClr val="00608B">
                    <a:shade val="88000"/>
                    <a:satMod val="110000"/>
                  </a:srgbClr>
                </a:solidFill>
                <a:prstDash val="solid"/>
              </a:ln>
              <a:solidFill>
                <a:srgbClr val="68ADC3">
                  <a:lumMod val="75000"/>
                </a:srgbClr>
              </a:solidFill>
              <a:latin typeface="Edwardian Script ITC" panose="030303020407070D0804" pitchFamily="66" charset="0"/>
              <a:ea typeface="华文行楷" panose="02010800040101010101" pitchFamily="2" charset="-122"/>
            </a:endParaRPr>
          </a:p>
        </p:txBody>
      </p:sp>
      <p:sp>
        <p:nvSpPr>
          <p:cNvPr id="17" name="矩形 16"/>
          <p:cNvSpPr/>
          <p:nvPr/>
        </p:nvSpPr>
        <p:spPr>
          <a:xfrm>
            <a:off x="8015973" y="571183"/>
            <a:ext cx="3147867" cy="345439"/>
          </a:xfrm>
          <a:prstGeom prst="rect">
            <a:avLst/>
          </a:prstGeom>
          <a:noFill/>
          <a:ln>
            <a:noFill/>
          </a:ln>
        </p:spPr>
        <p:style>
          <a:lnRef idx="2">
            <a:schemeClr val="accent3"/>
          </a:lnRef>
          <a:fillRef idx="1">
            <a:schemeClr val="lt1"/>
          </a:fillRef>
          <a:effectRef idx="0">
            <a:schemeClr val="accent3"/>
          </a:effectRef>
          <a:fontRef idx="minor">
            <a:schemeClr val="dk1"/>
          </a:fontRef>
        </p:style>
        <p:txBody>
          <a:bodyPr lIns="68580" tIns="34290" rIns="68580" bIns="34290">
            <a:spAutoFit/>
            <a:scene3d>
              <a:camera prst="orthographicFront"/>
              <a:lightRig rig="threePt" dir="t"/>
            </a:scene3d>
            <a:sp3d extrusionH="57150">
              <a:bevelT w="38100" h="38100"/>
            </a:sp3d>
          </a:bodyPr>
          <a:lstStyle/>
          <a:p>
            <a:pPr algn="ctr" eaLnBrk="1" hangingPunct="1">
              <a:defRPr/>
            </a:pPr>
            <a:r>
              <a:rPr lang="zh-CN" altLang="en-US" sz="1800" noProof="1">
                <a:ln w="10541" cmpd="sng">
                  <a:solidFill>
                    <a:srgbClr val="00608B">
                      <a:shade val="88000"/>
                      <a:satMod val="110000"/>
                    </a:srgbClr>
                  </a:solidFill>
                  <a:prstDash val="solid"/>
                </a:ln>
                <a:gradFill>
                  <a:gsLst>
                    <a:gs pos="0">
                      <a:srgbClr val="00608B">
                        <a:tint val="40000"/>
                        <a:satMod val="250000"/>
                      </a:srgbClr>
                    </a:gs>
                    <a:gs pos="9000">
                      <a:srgbClr val="00608B">
                        <a:tint val="52000"/>
                        <a:satMod val="300000"/>
                      </a:srgbClr>
                    </a:gs>
                    <a:gs pos="50000">
                      <a:srgbClr val="00608B">
                        <a:shade val="20000"/>
                        <a:satMod val="300000"/>
                      </a:srgbClr>
                    </a:gs>
                    <a:gs pos="79000">
                      <a:srgbClr val="00608B">
                        <a:tint val="52000"/>
                        <a:satMod val="300000"/>
                      </a:srgbClr>
                    </a:gs>
                    <a:gs pos="100000">
                      <a:srgbClr val="00608B">
                        <a:tint val="40000"/>
                        <a:satMod val="250000"/>
                      </a:srgbClr>
                    </a:gs>
                  </a:gsLst>
                  <a:lin ang="5400000"/>
                </a:gradFill>
                <a:latin typeface="华文楷体" panose="02010600040101010101" pitchFamily="2" charset="-122"/>
                <a:ea typeface="华文楷体" panose="02010600040101010101" pitchFamily="2" charset="-122"/>
              </a:rPr>
              <a:t>重庆邮电大学</a:t>
            </a:r>
          </a:p>
        </p:txBody>
      </p:sp>
      <p:grpSp>
        <p:nvGrpSpPr>
          <p:cNvPr id="20484" name="Group 2"/>
          <p:cNvGrpSpPr/>
          <p:nvPr userDrawn="1"/>
        </p:nvGrpSpPr>
        <p:grpSpPr bwMode="auto">
          <a:xfrm>
            <a:off x="528638" y="6629400"/>
            <a:ext cx="9983787" cy="176213"/>
            <a:chOff x="84" y="3792"/>
            <a:chExt cx="5596" cy="111"/>
          </a:xfrm>
        </p:grpSpPr>
        <p:sp>
          <p:nvSpPr>
            <p:cNvPr id="1036" name="Freeform 3"/>
            <p:cNvSpPr/>
            <p:nvPr userDrawn="1"/>
          </p:nvSpPr>
          <p:spPr bwMode="auto">
            <a:xfrm flipH="1">
              <a:off x="873" y="3792"/>
              <a:ext cx="4807" cy="111"/>
            </a:xfrm>
            <a:custGeom>
              <a:avLst/>
              <a:gdLst>
                <a:gd name="T0" fmla="*/ 0 w 4945"/>
                <a:gd name="T1" fmla="*/ 0 h 111"/>
                <a:gd name="T2" fmla="*/ 0 w 4945"/>
                <a:gd name="T3" fmla="*/ 111 h 111"/>
                <a:gd name="T4" fmla="*/ 4032 w 4945"/>
                <a:gd name="T5" fmla="*/ 111 h 111"/>
                <a:gd name="T6" fmla="*/ 4095 w 4945"/>
                <a:gd name="T7" fmla="*/ 44 h 111"/>
                <a:gd name="T8" fmla="*/ 4159 w 4945"/>
                <a:gd name="T9" fmla="*/ 111 h 111"/>
                <a:gd name="T10" fmla="*/ 4673 w 4945"/>
                <a:gd name="T11" fmla="*/ 111 h 111"/>
                <a:gd name="T12" fmla="*/ 4673 w 4945"/>
                <a:gd name="T13" fmla="*/ 0 h 111"/>
                <a:gd name="T14" fmla="*/ 0 w 4945"/>
                <a:gd name="T15" fmla="*/ 0 h 11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945" h="111">
                  <a:moveTo>
                    <a:pt x="0" y="0"/>
                  </a:moveTo>
                  <a:lnTo>
                    <a:pt x="0" y="111"/>
                  </a:lnTo>
                  <a:lnTo>
                    <a:pt x="4267" y="111"/>
                  </a:lnTo>
                  <a:lnTo>
                    <a:pt x="4334" y="44"/>
                  </a:lnTo>
                  <a:lnTo>
                    <a:pt x="4401" y="111"/>
                  </a:lnTo>
                  <a:lnTo>
                    <a:pt x="4945" y="111"/>
                  </a:lnTo>
                  <a:lnTo>
                    <a:pt x="4945" y="0"/>
                  </a:lnTo>
                  <a:lnTo>
                    <a:pt x="0" y="0"/>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037" name="Freeform 4"/>
            <p:cNvSpPr/>
            <p:nvPr/>
          </p:nvSpPr>
          <p:spPr bwMode="auto">
            <a:xfrm flipH="1">
              <a:off x="84" y="3792"/>
              <a:ext cx="4945" cy="111"/>
            </a:xfrm>
            <a:custGeom>
              <a:avLst/>
              <a:gdLst>
                <a:gd name="T0" fmla="*/ 0 w 4945"/>
                <a:gd name="T1" fmla="*/ 0 h 111"/>
                <a:gd name="T2" fmla="*/ 0 w 4945"/>
                <a:gd name="T3" fmla="*/ 111 h 111"/>
                <a:gd name="T4" fmla="*/ 4267 w 4945"/>
                <a:gd name="T5" fmla="*/ 111 h 111"/>
                <a:gd name="T6" fmla="*/ 4334 w 4945"/>
                <a:gd name="T7" fmla="*/ 44 h 111"/>
                <a:gd name="T8" fmla="*/ 4401 w 4945"/>
                <a:gd name="T9" fmla="*/ 111 h 111"/>
                <a:gd name="T10" fmla="*/ 4945 w 4945"/>
                <a:gd name="T11" fmla="*/ 111 h 111"/>
                <a:gd name="T12" fmla="*/ 4945 w 4945"/>
                <a:gd name="T13" fmla="*/ 0 h 111"/>
                <a:gd name="T14" fmla="*/ 0 w 4945"/>
                <a:gd name="T15" fmla="*/ 0 h 11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945" h="111">
                  <a:moveTo>
                    <a:pt x="0" y="0"/>
                  </a:moveTo>
                  <a:lnTo>
                    <a:pt x="0" y="111"/>
                  </a:lnTo>
                  <a:lnTo>
                    <a:pt x="4267" y="111"/>
                  </a:lnTo>
                  <a:lnTo>
                    <a:pt x="4334" y="44"/>
                  </a:lnTo>
                  <a:lnTo>
                    <a:pt x="4401" y="111"/>
                  </a:lnTo>
                  <a:lnTo>
                    <a:pt x="4945" y="111"/>
                  </a:lnTo>
                  <a:lnTo>
                    <a:pt x="4945" y="0"/>
                  </a:lnTo>
                  <a:lnTo>
                    <a:pt x="0" y="0"/>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grpSp>
      <p:sp>
        <p:nvSpPr>
          <p:cNvPr id="1029" name="Freeform 39"/>
          <p:cNvSpPr/>
          <p:nvPr userDrawn="1"/>
        </p:nvSpPr>
        <p:spPr bwMode="auto">
          <a:xfrm flipH="1">
            <a:off x="177800" y="409575"/>
            <a:ext cx="1263650" cy="161925"/>
          </a:xfrm>
          <a:custGeom>
            <a:avLst/>
            <a:gdLst>
              <a:gd name="T0" fmla="*/ 0 w 597"/>
              <a:gd name="T1" fmla="*/ 257055938 h 102"/>
              <a:gd name="T2" fmla="*/ 1504534869 w 597"/>
              <a:gd name="T3" fmla="*/ 257055938 h 102"/>
              <a:gd name="T4" fmla="*/ 1504534869 w 597"/>
              <a:gd name="T5" fmla="*/ 0 h 102"/>
              <a:gd name="T6" fmla="*/ 113407885 w 597"/>
              <a:gd name="T7" fmla="*/ 0 h 102"/>
              <a:gd name="T8" fmla="*/ 0 w 597"/>
              <a:gd name="T9" fmla="*/ 113407825 h 102"/>
              <a:gd name="T10" fmla="*/ 0 w 597"/>
              <a:gd name="T11" fmla="*/ 257055938 h 10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97" h="102">
                <a:moveTo>
                  <a:pt x="0" y="102"/>
                </a:moveTo>
                <a:lnTo>
                  <a:pt x="597" y="102"/>
                </a:lnTo>
                <a:lnTo>
                  <a:pt x="597" y="0"/>
                </a:lnTo>
                <a:lnTo>
                  <a:pt x="45" y="0"/>
                </a:lnTo>
                <a:lnTo>
                  <a:pt x="0" y="45"/>
                </a:lnTo>
                <a:lnTo>
                  <a:pt x="0" y="102"/>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030" name="Rectangle 40"/>
          <p:cNvSpPr>
            <a:spLocks noChangeArrowheads="1"/>
          </p:cNvSpPr>
          <p:nvPr userDrawn="1"/>
        </p:nvSpPr>
        <p:spPr bwMode="auto">
          <a:xfrm>
            <a:off x="146050" y="1277938"/>
            <a:ext cx="11844338" cy="131762"/>
          </a:xfrm>
          <a:prstGeom prst="rect">
            <a:avLst/>
          </a:prstGeom>
          <a:solidFill>
            <a:srgbClr val="99A2A5"/>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grpSp>
        <p:nvGrpSpPr>
          <p:cNvPr id="20487" name="Group 41"/>
          <p:cNvGrpSpPr/>
          <p:nvPr userDrawn="1"/>
        </p:nvGrpSpPr>
        <p:grpSpPr bwMode="auto">
          <a:xfrm>
            <a:off x="1485900" y="406400"/>
            <a:ext cx="10548938" cy="165100"/>
            <a:chOff x="702" y="75"/>
            <a:chExt cx="4984" cy="104"/>
          </a:xfrm>
        </p:grpSpPr>
        <p:sp>
          <p:nvSpPr>
            <p:cNvPr id="1034" name="Freeform 42"/>
            <p:cNvSpPr/>
            <p:nvPr userDrawn="1"/>
          </p:nvSpPr>
          <p:spPr bwMode="auto">
            <a:xfrm flipH="1">
              <a:off x="1356" y="75"/>
              <a:ext cx="4330" cy="104"/>
            </a:xfrm>
            <a:custGeom>
              <a:avLst/>
              <a:gdLst>
                <a:gd name="T0" fmla="*/ 0 w 4330"/>
                <a:gd name="T1" fmla="*/ 0 h 104"/>
                <a:gd name="T2" fmla="*/ 0 w 4330"/>
                <a:gd name="T3" fmla="*/ 104 h 104"/>
                <a:gd name="T4" fmla="*/ 4330 w 4330"/>
                <a:gd name="T5" fmla="*/ 104 h 104"/>
                <a:gd name="T6" fmla="*/ 4330 w 4330"/>
                <a:gd name="T7" fmla="*/ 48 h 104"/>
                <a:gd name="T8" fmla="*/ 4282 w 4330"/>
                <a:gd name="T9" fmla="*/ 0 h 104"/>
                <a:gd name="T10" fmla="*/ 0 w 4330"/>
                <a:gd name="T11" fmla="*/ 0 h 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330" h="104">
                  <a:moveTo>
                    <a:pt x="0" y="0"/>
                  </a:moveTo>
                  <a:lnTo>
                    <a:pt x="0" y="104"/>
                  </a:lnTo>
                  <a:lnTo>
                    <a:pt x="4330" y="104"/>
                  </a:lnTo>
                  <a:lnTo>
                    <a:pt x="4330" y="48"/>
                  </a:lnTo>
                  <a:lnTo>
                    <a:pt x="4282" y="0"/>
                  </a:lnTo>
                  <a:lnTo>
                    <a:pt x="0" y="0"/>
                  </a:lnTo>
                  <a:close/>
                </a:path>
              </a:pathLst>
            </a:custGeom>
            <a:solidFill>
              <a:srgbClr val="4E6172"/>
            </a:solidFill>
            <a:ln w="9525">
              <a:no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sp>
          <p:nvSpPr>
            <p:cNvPr id="1035" name="Freeform 43"/>
            <p:cNvSpPr/>
            <p:nvPr/>
          </p:nvSpPr>
          <p:spPr bwMode="auto">
            <a:xfrm flipH="1">
              <a:off x="702" y="75"/>
              <a:ext cx="4330" cy="104"/>
            </a:xfrm>
            <a:custGeom>
              <a:avLst/>
              <a:gdLst>
                <a:gd name="T0" fmla="*/ 0 w 4330"/>
                <a:gd name="T1" fmla="*/ 0 h 104"/>
                <a:gd name="T2" fmla="*/ 0 w 4330"/>
                <a:gd name="T3" fmla="*/ 104 h 104"/>
                <a:gd name="T4" fmla="*/ 4330 w 4330"/>
                <a:gd name="T5" fmla="*/ 104 h 104"/>
                <a:gd name="T6" fmla="*/ 4330 w 4330"/>
                <a:gd name="T7" fmla="*/ 48 h 104"/>
                <a:gd name="T8" fmla="*/ 4282 w 4330"/>
                <a:gd name="T9" fmla="*/ 0 h 104"/>
                <a:gd name="T10" fmla="*/ 0 w 4330"/>
                <a:gd name="T11" fmla="*/ 0 h 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330" h="104">
                  <a:moveTo>
                    <a:pt x="0" y="0"/>
                  </a:moveTo>
                  <a:lnTo>
                    <a:pt x="0" y="104"/>
                  </a:lnTo>
                  <a:lnTo>
                    <a:pt x="4330" y="104"/>
                  </a:lnTo>
                  <a:lnTo>
                    <a:pt x="4330" y="48"/>
                  </a:lnTo>
                  <a:lnTo>
                    <a:pt x="4282" y="0"/>
                  </a:lnTo>
                  <a:lnTo>
                    <a:pt x="0" y="0"/>
                  </a:lnTo>
                  <a:close/>
                </a:path>
              </a:pathLst>
            </a:custGeom>
            <a:solidFill>
              <a:srgbClr val="4E6172"/>
            </a:solidFill>
            <a:ln w="9525">
              <a:no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grpSp>
      <p:sp>
        <p:nvSpPr>
          <p:cNvPr id="20488" name="Rectangle 5"/>
          <p:cNvSpPr>
            <a:spLocks noChangeArrowheads="1"/>
          </p:cNvSpPr>
          <p:nvPr userDrawn="1"/>
        </p:nvSpPr>
        <p:spPr bwMode="auto">
          <a:xfrm>
            <a:off x="10950575" y="6502400"/>
            <a:ext cx="1041400"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algn="r" eaLnBrk="1" hangingPunct="1">
              <a:defRPr/>
            </a:pPr>
            <a:fld id="{83D1E470-0437-435B-96C9-EEC7EB2956A8}" type="slidenum">
              <a:rPr lang="zh-CN" altLang="en-US" sz="1800" smtClean="0">
                <a:solidFill>
                  <a:srgbClr val="000000"/>
                </a:solidFill>
                <a:latin typeface="Arial" panose="020B0604020202020204" pitchFamily="34" charset="0"/>
              </a:rPr>
              <a:t>‹#›</a:t>
            </a:fld>
            <a:r>
              <a:rPr lang="en-US" altLang="zh-CN" sz="1800" dirty="0">
                <a:solidFill>
                  <a:srgbClr val="000000"/>
                </a:solidFill>
                <a:latin typeface="Arial" panose="020B0604020202020204" pitchFamily="34" charset="0"/>
              </a:rPr>
              <a:t>/27</a:t>
            </a:r>
          </a:p>
        </p:txBody>
      </p:sp>
      <p:pic>
        <p:nvPicPr>
          <p:cNvPr id="20489" name="Picture 4"/>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11195050" y="628650"/>
            <a:ext cx="6127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0" name="文本框 4"/>
          <p:cNvSpPr txBox="1">
            <a:spLocks noChangeArrowheads="1"/>
          </p:cNvSpPr>
          <p:nvPr userDrawn="1"/>
        </p:nvSpPr>
        <p:spPr bwMode="auto">
          <a:xfrm>
            <a:off x="104775" y="-7938"/>
            <a:ext cx="39928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eaLnBrk="1" hangingPunct="1">
              <a:defRPr/>
            </a:pPr>
            <a:r>
              <a:rPr lang="zh-CN" altLang="zh-CN" sz="2000">
                <a:solidFill>
                  <a:schemeClr val="accent1"/>
                </a:solidFill>
                <a:latin typeface="微软雅黑" panose="020B0503020204020204" pitchFamily="34" charset="-122"/>
                <a:ea typeface="微软雅黑" panose="020B0503020204020204" pitchFamily="34" charset="-122"/>
              </a:rPr>
              <a:t>重庆邮电大学优秀科技成果奖申报</a:t>
            </a:r>
          </a:p>
        </p:txBody>
      </p:sp>
      <p:sp>
        <p:nvSpPr>
          <p:cNvPr id="20491" name="文本框 5"/>
          <p:cNvSpPr txBox="1">
            <a:spLocks noChangeArrowheads="1"/>
          </p:cNvSpPr>
          <p:nvPr userDrawn="1"/>
        </p:nvSpPr>
        <p:spPr bwMode="auto">
          <a:xfrm>
            <a:off x="10033635" y="11112"/>
            <a:ext cx="200152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eaLnBrk="1" hangingPunct="1">
              <a:defRPr/>
            </a:pPr>
            <a:r>
              <a:rPr lang="en-US" altLang="zh-CN" sz="2000">
                <a:solidFill>
                  <a:schemeClr val="accent1"/>
                </a:solidFill>
                <a:latin typeface="微软雅黑" panose="020B0503020204020204" pitchFamily="34" charset="-122"/>
                <a:ea typeface="微软雅黑" panose="020B0503020204020204" pitchFamily="34" charset="-122"/>
              </a:rPr>
              <a:t>——</a:t>
            </a:r>
            <a:r>
              <a:rPr lang="zh-CN" altLang="en-US" sz="2000">
                <a:solidFill>
                  <a:schemeClr val="accent1"/>
                </a:solidFill>
                <a:latin typeface="微软雅黑" panose="020B0503020204020204" pitchFamily="34" charset="-122"/>
                <a:ea typeface="微软雅黑" panose="020B0503020204020204" pitchFamily="34" charset="-122"/>
              </a:rPr>
              <a:t>自然科学类</a:t>
            </a:r>
          </a:p>
        </p:txBody>
      </p:sp>
    </p:spTree>
  </p:cSld>
  <p:clrMap bg1="lt1" tx1="dk1" bg2="lt2" tx2="dk2" accent1="accent1" accent2="accent2" accent3="accent3" accent4="accent4" accent5="accent5" accent6="accent6" hlink="hlink" folHlink="folHlink"/>
  <p:sldLayoutIdLst>
    <p:sldLayoutId id="2147483943" r:id="rId1"/>
    <p:sldLayoutId id="2147483944" r:id="rId2"/>
    <p:sldLayoutId id="2147483945" r:id="rId3"/>
    <p:sldLayoutId id="2147483946" r:id="rId4"/>
    <p:sldLayoutId id="2147483947" r:id="rId5"/>
    <p:sldLayoutId id="2147483948" r:id="rId6"/>
    <p:sldLayoutId id="2147483949" r:id="rId7"/>
    <p:sldLayoutId id="2147483950" r:id="rId8"/>
    <p:sldLayoutId id="2147483951" r:id="rId9"/>
    <p:sldLayoutId id="2147483952" r:id="rId10"/>
    <p:sldLayoutId id="2147483953" r:id="rId11"/>
    <p:sldLayoutId id="2147483954" r:id="rId12"/>
    <p:sldLayoutId id="2147483955" r:id="rId13"/>
  </p:sldLayoutIdLst>
  <p:txStyles>
    <p:titleStyle>
      <a:lvl1pPr algn="r" rtl="0" eaLnBrk="0" fontAlgn="base" hangingPunct="0">
        <a:lnSpc>
          <a:spcPct val="85000"/>
        </a:lnSpc>
        <a:spcBef>
          <a:spcPct val="0"/>
        </a:spcBef>
        <a:spcAft>
          <a:spcPct val="0"/>
        </a:spcAft>
        <a:defRPr b="1">
          <a:solidFill>
            <a:schemeClr val="tx1"/>
          </a:solidFill>
          <a:latin typeface="+mj-lt"/>
          <a:ea typeface="+mj-ea"/>
          <a:cs typeface="+mj-cs"/>
        </a:defRPr>
      </a:lvl1pPr>
      <a:lvl2pPr algn="r" rtl="0" eaLnBrk="0" fontAlgn="base" hangingPunct="0">
        <a:lnSpc>
          <a:spcPct val="85000"/>
        </a:lnSpc>
        <a:spcBef>
          <a:spcPct val="0"/>
        </a:spcBef>
        <a:spcAft>
          <a:spcPct val="0"/>
        </a:spcAft>
        <a:defRPr b="1">
          <a:solidFill>
            <a:schemeClr val="tx1"/>
          </a:solidFill>
          <a:latin typeface="Arial" panose="020B0604020202020204" pitchFamily="34" charset="0"/>
        </a:defRPr>
      </a:lvl2pPr>
      <a:lvl3pPr algn="r" rtl="0" eaLnBrk="0" fontAlgn="base" hangingPunct="0">
        <a:lnSpc>
          <a:spcPct val="85000"/>
        </a:lnSpc>
        <a:spcBef>
          <a:spcPct val="0"/>
        </a:spcBef>
        <a:spcAft>
          <a:spcPct val="0"/>
        </a:spcAft>
        <a:defRPr b="1">
          <a:solidFill>
            <a:schemeClr val="tx1"/>
          </a:solidFill>
          <a:latin typeface="Arial" panose="020B0604020202020204" pitchFamily="34" charset="0"/>
        </a:defRPr>
      </a:lvl3pPr>
      <a:lvl4pPr algn="r" rtl="0" eaLnBrk="0" fontAlgn="base" hangingPunct="0">
        <a:lnSpc>
          <a:spcPct val="85000"/>
        </a:lnSpc>
        <a:spcBef>
          <a:spcPct val="0"/>
        </a:spcBef>
        <a:spcAft>
          <a:spcPct val="0"/>
        </a:spcAft>
        <a:defRPr b="1">
          <a:solidFill>
            <a:schemeClr val="tx1"/>
          </a:solidFill>
          <a:latin typeface="Arial" panose="020B0604020202020204" pitchFamily="34" charset="0"/>
        </a:defRPr>
      </a:lvl4pPr>
      <a:lvl5pPr algn="r" rtl="0" eaLnBrk="0" fontAlgn="base" hangingPunct="0">
        <a:lnSpc>
          <a:spcPct val="85000"/>
        </a:lnSpc>
        <a:spcBef>
          <a:spcPct val="0"/>
        </a:spcBef>
        <a:spcAft>
          <a:spcPct val="0"/>
        </a:spcAft>
        <a:defRPr b="1">
          <a:solidFill>
            <a:schemeClr val="tx1"/>
          </a:solidFill>
          <a:latin typeface="Arial" panose="020B0604020202020204" pitchFamily="34" charset="0"/>
        </a:defRPr>
      </a:lvl5pPr>
      <a:lvl6pPr marL="342900" algn="r" rtl="0" fontAlgn="base">
        <a:lnSpc>
          <a:spcPct val="85000"/>
        </a:lnSpc>
        <a:spcBef>
          <a:spcPct val="0"/>
        </a:spcBef>
        <a:spcAft>
          <a:spcPct val="0"/>
        </a:spcAft>
        <a:defRPr sz="1800" b="1">
          <a:solidFill>
            <a:schemeClr val="tx1"/>
          </a:solidFill>
          <a:latin typeface="Arial" panose="020B0604020202020204" pitchFamily="34" charset="0"/>
        </a:defRPr>
      </a:lvl6pPr>
      <a:lvl7pPr marL="685800" algn="r" rtl="0" fontAlgn="base">
        <a:lnSpc>
          <a:spcPct val="85000"/>
        </a:lnSpc>
        <a:spcBef>
          <a:spcPct val="0"/>
        </a:spcBef>
        <a:spcAft>
          <a:spcPct val="0"/>
        </a:spcAft>
        <a:defRPr sz="1800" b="1">
          <a:solidFill>
            <a:schemeClr val="tx1"/>
          </a:solidFill>
          <a:latin typeface="Arial" panose="020B0604020202020204" pitchFamily="34" charset="0"/>
        </a:defRPr>
      </a:lvl7pPr>
      <a:lvl8pPr marL="1028700" algn="r" rtl="0" fontAlgn="base">
        <a:lnSpc>
          <a:spcPct val="85000"/>
        </a:lnSpc>
        <a:spcBef>
          <a:spcPct val="0"/>
        </a:spcBef>
        <a:spcAft>
          <a:spcPct val="0"/>
        </a:spcAft>
        <a:defRPr sz="1800" b="1">
          <a:solidFill>
            <a:schemeClr val="tx1"/>
          </a:solidFill>
          <a:latin typeface="Arial" panose="020B0604020202020204" pitchFamily="34" charset="0"/>
        </a:defRPr>
      </a:lvl8pPr>
      <a:lvl9pPr marL="1371600" algn="r" rtl="0" fontAlgn="base">
        <a:lnSpc>
          <a:spcPct val="85000"/>
        </a:lnSpc>
        <a:spcBef>
          <a:spcPct val="0"/>
        </a:spcBef>
        <a:spcAft>
          <a:spcPct val="0"/>
        </a:spcAft>
        <a:defRPr sz="1800" b="1">
          <a:solidFill>
            <a:schemeClr val="tx1"/>
          </a:solidFill>
          <a:latin typeface="Arial" panose="020B0604020202020204" pitchFamily="34" charset="0"/>
        </a:defRPr>
      </a:lvl9pPr>
    </p:titleStyle>
    <p:bodyStyle>
      <a:lvl1pPr marL="170180" indent="-170180" algn="l" rtl="0" eaLnBrk="0" fontAlgn="base" hangingPunct="0">
        <a:spcBef>
          <a:spcPct val="3000"/>
        </a:spcBef>
        <a:spcAft>
          <a:spcPct val="3000"/>
        </a:spcAft>
        <a:buClr>
          <a:schemeClr val="accent1"/>
        </a:buClr>
        <a:buSzPct val="80000"/>
        <a:buFont typeface="Arial" panose="020B0604020202020204" pitchFamily="34" charset="0"/>
        <a:buChar char="►"/>
        <a:defRPr sz="1600">
          <a:solidFill>
            <a:srgbClr val="000000"/>
          </a:solidFill>
          <a:latin typeface="+mn-lt"/>
          <a:ea typeface="+mn-ea"/>
          <a:cs typeface="+mn-cs"/>
        </a:defRPr>
      </a:lvl1pPr>
      <a:lvl2pPr marL="425450" indent="-170180" algn="l" rtl="0" eaLnBrk="0" fontAlgn="base" hangingPunct="0">
        <a:spcBef>
          <a:spcPct val="3000"/>
        </a:spcBef>
        <a:spcAft>
          <a:spcPct val="3000"/>
        </a:spcAft>
        <a:buClr>
          <a:schemeClr val="tx1"/>
        </a:buClr>
        <a:buSzPct val="80000"/>
        <a:buChar char="•"/>
        <a:defRPr sz="1500">
          <a:solidFill>
            <a:srgbClr val="000000"/>
          </a:solidFill>
          <a:latin typeface="+mn-lt"/>
        </a:defRPr>
      </a:lvl2pPr>
      <a:lvl3pPr marL="692150" indent="-171450" algn="l" rtl="0" eaLnBrk="0" fontAlgn="base" hangingPunct="0">
        <a:spcBef>
          <a:spcPct val="3000"/>
        </a:spcBef>
        <a:spcAft>
          <a:spcPct val="3000"/>
        </a:spcAft>
        <a:buClr>
          <a:schemeClr val="tx1"/>
        </a:buClr>
        <a:buSzPct val="80000"/>
        <a:buFont typeface="Wingdings" panose="05000000000000000000" pitchFamily="2" charset="2"/>
        <a:buChar char="§"/>
        <a:defRPr>
          <a:solidFill>
            <a:srgbClr val="000000"/>
          </a:solidFill>
          <a:latin typeface="+mn-lt"/>
        </a:defRPr>
      </a:lvl3pPr>
      <a:lvl4pPr marL="1031875" indent="-171450" algn="l" rtl="0" eaLnBrk="0" fontAlgn="base" hangingPunct="0">
        <a:spcBef>
          <a:spcPct val="3000"/>
        </a:spcBef>
        <a:spcAft>
          <a:spcPct val="3000"/>
        </a:spcAft>
        <a:buClr>
          <a:schemeClr val="tx1"/>
        </a:buClr>
        <a:buSzPct val="80000"/>
        <a:buFont typeface="HelveticaNeueLT Std"/>
        <a:buChar char="–"/>
        <a:defRPr sz="1200">
          <a:solidFill>
            <a:srgbClr val="000000"/>
          </a:solidFill>
          <a:latin typeface="+mn-lt"/>
        </a:defRPr>
      </a:lvl4pPr>
      <a:lvl5pPr marL="1330325" indent="-119380" algn="l" rtl="0" eaLnBrk="0" fontAlgn="base" hangingPunct="0">
        <a:spcBef>
          <a:spcPct val="3000"/>
        </a:spcBef>
        <a:spcAft>
          <a:spcPct val="3000"/>
        </a:spcAft>
        <a:buClr>
          <a:schemeClr val="tx1"/>
        </a:buClr>
        <a:buSzPct val="70000"/>
        <a:buFont typeface="Arial" panose="020B0604020202020204" pitchFamily="34" charset="0"/>
        <a:buChar char="►"/>
        <a:defRPr sz="1000">
          <a:solidFill>
            <a:srgbClr val="000000"/>
          </a:solidFill>
          <a:latin typeface="+mn-lt"/>
        </a:defRPr>
      </a:lvl5pPr>
      <a:lvl6pPr marL="16725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6pPr>
      <a:lvl7pPr marL="20154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7pPr>
      <a:lvl8pPr marL="23583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8pPr>
      <a:lvl9pPr marL="27012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18" name="矩形 17"/>
          <p:cNvSpPr/>
          <p:nvPr/>
        </p:nvSpPr>
        <p:spPr>
          <a:xfrm>
            <a:off x="7776469" y="952188"/>
            <a:ext cx="4307137" cy="229870"/>
          </a:xfrm>
          <a:prstGeom prst="rect">
            <a:avLst/>
          </a:prstGeom>
          <a:noFill/>
          <a:ln>
            <a:noFill/>
          </a:ln>
        </p:spPr>
        <p:style>
          <a:lnRef idx="2">
            <a:schemeClr val="accent3"/>
          </a:lnRef>
          <a:fillRef idx="1">
            <a:schemeClr val="lt1"/>
          </a:fillRef>
          <a:effectRef idx="0">
            <a:schemeClr val="accent3"/>
          </a:effectRef>
          <a:fontRef idx="minor">
            <a:schemeClr val="dk1"/>
          </a:fontRef>
        </p:style>
        <p:txBody>
          <a:bodyPr lIns="68580" tIns="34290" rIns="68580" bIns="34290">
            <a:spAutoFit/>
            <a:scene3d>
              <a:camera prst="orthographicFront"/>
              <a:lightRig rig="threePt" dir="t"/>
            </a:scene3d>
            <a:sp3d extrusionH="57150">
              <a:bevelT w="38100" h="38100"/>
            </a:sp3d>
          </a:bodyPr>
          <a:lstStyle/>
          <a:p>
            <a:pPr algn="ctr" eaLnBrk="1" hangingPunct="1">
              <a:defRPr/>
            </a:pPr>
            <a:r>
              <a:rPr lang="en-US" altLang="zh-CN" sz="1050" b="0" noProof="1">
                <a:solidFill>
                  <a:srgbClr val="68ADC3">
                    <a:lumMod val="75000"/>
                  </a:srgbClr>
                </a:solidFill>
                <a:latin typeface="Edwardian Script ITC" panose="030303020407070D0804" pitchFamily="66" charset="0"/>
                <a:ea typeface="华文行楷" panose="02010800040101010101" pitchFamily="2" charset="-122"/>
              </a:rPr>
              <a:t>Chongqing University of Posts and </a:t>
            </a:r>
            <a:r>
              <a:rPr lang="en-US" altLang="zh-CN" sz="1050" noProof="1">
                <a:solidFill>
                  <a:srgbClr val="68ADC3">
                    <a:lumMod val="75000"/>
                  </a:srgbClr>
                </a:solidFill>
                <a:latin typeface="Edwardian Script ITC" panose="030303020407070D0804" pitchFamily="66" charset="0"/>
                <a:ea typeface="华文行楷" panose="02010800040101010101" pitchFamily="2" charset="-122"/>
              </a:rPr>
              <a:t>Telecommunications</a:t>
            </a:r>
            <a:endParaRPr lang="zh-CN" altLang="en-US" sz="1050" noProof="1">
              <a:ln w="10541" cmpd="sng">
                <a:solidFill>
                  <a:srgbClr val="00608B">
                    <a:shade val="88000"/>
                    <a:satMod val="110000"/>
                  </a:srgbClr>
                </a:solidFill>
                <a:prstDash val="solid"/>
              </a:ln>
              <a:solidFill>
                <a:srgbClr val="68ADC3">
                  <a:lumMod val="75000"/>
                </a:srgbClr>
              </a:solidFill>
              <a:latin typeface="Edwardian Script ITC" panose="030303020407070D0804" pitchFamily="66" charset="0"/>
              <a:ea typeface="华文行楷" panose="02010800040101010101" pitchFamily="2" charset="-122"/>
            </a:endParaRPr>
          </a:p>
        </p:txBody>
      </p:sp>
      <p:sp>
        <p:nvSpPr>
          <p:cNvPr id="17" name="矩形 16"/>
          <p:cNvSpPr/>
          <p:nvPr/>
        </p:nvSpPr>
        <p:spPr>
          <a:xfrm>
            <a:off x="8015973" y="571183"/>
            <a:ext cx="3147867" cy="345439"/>
          </a:xfrm>
          <a:prstGeom prst="rect">
            <a:avLst/>
          </a:prstGeom>
          <a:noFill/>
          <a:ln>
            <a:noFill/>
          </a:ln>
        </p:spPr>
        <p:style>
          <a:lnRef idx="2">
            <a:schemeClr val="accent3"/>
          </a:lnRef>
          <a:fillRef idx="1">
            <a:schemeClr val="lt1"/>
          </a:fillRef>
          <a:effectRef idx="0">
            <a:schemeClr val="accent3"/>
          </a:effectRef>
          <a:fontRef idx="minor">
            <a:schemeClr val="dk1"/>
          </a:fontRef>
        </p:style>
        <p:txBody>
          <a:bodyPr lIns="68580" tIns="34290" rIns="68580" bIns="34290">
            <a:spAutoFit/>
            <a:scene3d>
              <a:camera prst="orthographicFront"/>
              <a:lightRig rig="threePt" dir="t"/>
            </a:scene3d>
            <a:sp3d extrusionH="57150">
              <a:bevelT w="38100" h="38100"/>
            </a:sp3d>
          </a:bodyPr>
          <a:lstStyle/>
          <a:p>
            <a:pPr algn="ctr" eaLnBrk="1" hangingPunct="1">
              <a:defRPr/>
            </a:pPr>
            <a:r>
              <a:rPr lang="zh-CN" altLang="en-US" sz="1800" noProof="1">
                <a:ln w="10541" cmpd="sng">
                  <a:solidFill>
                    <a:srgbClr val="00608B">
                      <a:shade val="88000"/>
                      <a:satMod val="110000"/>
                    </a:srgbClr>
                  </a:solidFill>
                  <a:prstDash val="solid"/>
                </a:ln>
                <a:gradFill>
                  <a:gsLst>
                    <a:gs pos="0">
                      <a:srgbClr val="00608B">
                        <a:tint val="40000"/>
                        <a:satMod val="250000"/>
                      </a:srgbClr>
                    </a:gs>
                    <a:gs pos="9000">
                      <a:srgbClr val="00608B">
                        <a:tint val="52000"/>
                        <a:satMod val="300000"/>
                      </a:srgbClr>
                    </a:gs>
                    <a:gs pos="50000">
                      <a:srgbClr val="00608B">
                        <a:shade val="20000"/>
                        <a:satMod val="300000"/>
                      </a:srgbClr>
                    </a:gs>
                    <a:gs pos="79000">
                      <a:srgbClr val="00608B">
                        <a:tint val="52000"/>
                        <a:satMod val="300000"/>
                      </a:srgbClr>
                    </a:gs>
                    <a:gs pos="100000">
                      <a:srgbClr val="00608B">
                        <a:tint val="40000"/>
                        <a:satMod val="250000"/>
                      </a:srgbClr>
                    </a:gs>
                  </a:gsLst>
                  <a:lin ang="5400000"/>
                </a:gradFill>
                <a:latin typeface="华文楷体" panose="02010600040101010101" pitchFamily="2" charset="-122"/>
                <a:ea typeface="华文楷体" panose="02010600040101010101" pitchFamily="2" charset="-122"/>
              </a:rPr>
              <a:t>重庆邮电大学</a:t>
            </a:r>
          </a:p>
        </p:txBody>
      </p:sp>
      <p:grpSp>
        <p:nvGrpSpPr>
          <p:cNvPr id="20484" name="Group 2"/>
          <p:cNvGrpSpPr/>
          <p:nvPr userDrawn="1"/>
        </p:nvGrpSpPr>
        <p:grpSpPr bwMode="auto">
          <a:xfrm>
            <a:off x="528638" y="6629400"/>
            <a:ext cx="9983787" cy="176213"/>
            <a:chOff x="84" y="3792"/>
            <a:chExt cx="5596" cy="111"/>
          </a:xfrm>
        </p:grpSpPr>
        <p:sp>
          <p:nvSpPr>
            <p:cNvPr id="1036" name="Freeform 3"/>
            <p:cNvSpPr/>
            <p:nvPr userDrawn="1"/>
          </p:nvSpPr>
          <p:spPr bwMode="auto">
            <a:xfrm flipH="1">
              <a:off x="873" y="3792"/>
              <a:ext cx="4807" cy="111"/>
            </a:xfrm>
            <a:custGeom>
              <a:avLst/>
              <a:gdLst>
                <a:gd name="T0" fmla="*/ 0 w 4945"/>
                <a:gd name="T1" fmla="*/ 0 h 111"/>
                <a:gd name="T2" fmla="*/ 0 w 4945"/>
                <a:gd name="T3" fmla="*/ 111 h 111"/>
                <a:gd name="T4" fmla="*/ 4032 w 4945"/>
                <a:gd name="T5" fmla="*/ 111 h 111"/>
                <a:gd name="T6" fmla="*/ 4095 w 4945"/>
                <a:gd name="T7" fmla="*/ 44 h 111"/>
                <a:gd name="T8" fmla="*/ 4159 w 4945"/>
                <a:gd name="T9" fmla="*/ 111 h 111"/>
                <a:gd name="T10" fmla="*/ 4673 w 4945"/>
                <a:gd name="T11" fmla="*/ 111 h 111"/>
                <a:gd name="T12" fmla="*/ 4673 w 4945"/>
                <a:gd name="T13" fmla="*/ 0 h 111"/>
                <a:gd name="T14" fmla="*/ 0 w 4945"/>
                <a:gd name="T15" fmla="*/ 0 h 11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945" h="111">
                  <a:moveTo>
                    <a:pt x="0" y="0"/>
                  </a:moveTo>
                  <a:lnTo>
                    <a:pt x="0" y="111"/>
                  </a:lnTo>
                  <a:lnTo>
                    <a:pt x="4267" y="111"/>
                  </a:lnTo>
                  <a:lnTo>
                    <a:pt x="4334" y="44"/>
                  </a:lnTo>
                  <a:lnTo>
                    <a:pt x="4401" y="111"/>
                  </a:lnTo>
                  <a:lnTo>
                    <a:pt x="4945" y="111"/>
                  </a:lnTo>
                  <a:lnTo>
                    <a:pt x="4945" y="0"/>
                  </a:lnTo>
                  <a:lnTo>
                    <a:pt x="0" y="0"/>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037" name="Freeform 4"/>
            <p:cNvSpPr/>
            <p:nvPr/>
          </p:nvSpPr>
          <p:spPr bwMode="auto">
            <a:xfrm flipH="1">
              <a:off x="84" y="3792"/>
              <a:ext cx="4945" cy="111"/>
            </a:xfrm>
            <a:custGeom>
              <a:avLst/>
              <a:gdLst>
                <a:gd name="T0" fmla="*/ 0 w 4945"/>
                <a:gd name="T1" fmla="*/ 0 h 111"/>
                <a:gd name="T2" fmla="*/ 0 w 4945"/>
                <a:gd name="T3" fmla="*/ 111 h 111"/>
                <a:gd name="T4" fmla="*/ 4267 w 4945"/>
                <a:gd name="T5" fmla="*/ 111 h 111"/>
                <a:gd name="T6" fmla="*/ 4334 w 4945"/>
                <a:gd name="T7" fmla="*/ 44 h 111"/>
                <a:gd name="T8" fmla="*/ 4401 w 4945"/>
                <a:gd name="T9" fmla="*/ 111 h 111"/>
                <a:gd name="T10" fmla="*/ 4945 w 4945"/>
                <a:gd name="T11" fmla="*/ 111 h 111"/>
                <a:gd name="T12" fmla="*/ 4945 w 4945"/>
                <a:gd name="T13" fmla="*/ 0 h 111"/>
                <a:gd name="T14" fmla="*/ 0 w 4945"/>
                <a:gd name="T15" fmla="*/ 0 h 11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945" h="111">
                  <a:moveTo>
                    <a:pt x="0" y="0"/>
                  </a:moveTo>
                  <a:lnTo>
                    <a:pt x="0" y="111"/>
                  </a:lnTo>
                  <a:lnTo>
                    <a:pt x="4267" y="111"/>
                  </a:lnTo>
                  <a:lnTo>
                    <a:pt x="4334" y="44"/>
                  </a:lnTo>
                  <a:lnTo>
                    <a:pt x="4401" y="111"/>
                  </a:lnTo>
                  <a:lnTo>
                    <a:pt x="4945" y="111"/>
                  </a:lnTo>
                  <a:lnTo>
                    <a:pt x="4945" y="0"/>
                  </a:lnTo>
                  <a:lnTo>
                    <a:pt x="0" y="0"/>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grpSp>
      <p:sp>
        <p:nvSpPr>
          <p:cNvPr id="1029" name="Freeform 39"/>
          <p:cNvSpPr/>
          <p:nvPr userDrawn="1"/>
        </p:nvSpPr>
        <p:spPr bwMode="auto">
          <a:xfrm flipH="1">
            <a:off x="177800" y="409575"/>
            <a:ext cx="1263650" cy="161925"/>
          </a:xfrm>
          <a:custGeom>
            <a:avLst/>
            <a:gdLst>
              <a:gd name="T0" fmla="*/ 0 w 597"/>
              <a:gd name="T1" fmla="*/ 257055938 h 102"/>
              <a:gd name="T2" fmla="*/ 1504534869 w 597"/>
              <a:gd name="T3" fmla="*/ 257055938 h 102"/>
              <a:gd name="T4" fmla="*/ 1504534869 w 597"/>
              <a:gd name="T5" fmla="*/ 0 h 102"/>
              <a:gd name="T6" fmla="*/ 113407885 w 597"/>
              <a:gd name="T7" fmla="*/ 0 h 102"/>
              <a:gd name="T8" fmla="*/ 0 w 597"/>
              <a:gd name="T9" fmla="*/ 113407825 h 102"/>
              <a:gd name="T10" fmla="*/ 0 w 597"/>
              <a:gd name="T11" fmla="*/ 257055938 h 10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97" h="102">
                <a:moveTo>
                  <a:pt x="0" y="102"/>
                </a:moveTo>
                <a:lnTo>
                  <a:pt x="597" y="102"/>
                </a:lnTo>
                <a:lnTo>
                  <a:pt x="597" y="0"/>
                </a:lnTo>
                <a:lnTo>
                  <a:pt x="45" y="0"/>
                </a:lnTo>
                <a:lnTo>
                  <a:pt x="0" y="45"/>
                </a:lnTo>
                <a:lnTo>
                  <a:pt x="0" y="102"/>
                </a:lnTo>
                <a:close/>
              </a:path>
            </a:pathLst>
          </a:custGeom>
          <a:solidFill>
            <a:srgbClr val="CDD6D1"/>
          </a:solidFill>
          <a:ln w="9525" cap="flat" cmpd="sng">
            <a:noFill/>
            <a:prstDash val="solid"/>
            <a:round/>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sp>
        <p:nvSpPr>
          <p:cNvPr id="1030" name="Rectangle 40"/>
          <p:cNvSpPr>
            <a:spLocks noChangeArrowheads="1"/>
          </p:cNvSpPr>
          <p:nvPr userDrawn="1"/>
        </p:nvSpPr>
        <p:spPr bwMode="auto">
          <a:xfrm>
            <a:off x="146050" y="1277938"/>
            <a:ext cx="11844338" cy="131762"/>
          </a:xfrm>
          <a:prstGeom prst="rect">
            <a:avLst/>
          </a:prstGeom>
          <a:solidFill>
            <a:srgbClr val="99A2A5"/>
          </a:solidFill>
          <a:ln w="9525">
            <a:noFill/>
            <a:miter lim="800000"/>
          </a:ln>
        </p:spPr>
        <p:txBody>
          <a:bodyPr wrap="none" anchor="ctr"/>
          <a:lstStyle/>
          <a:p>
            <a:pPr eaLnBrk="1" hangingPunct="1">
              <a:defRPr/>
            </a:pPr>
            <a:endParaRPr lang="zh-CN" altLang="en-US" sz="1350" b="0" noProof="1">
              <a:solidFill>
                <a:srgbClr val="000000"/>
              </a:solidFill>
              <a:latin typeface="Arial" panose="020B0604020202020204" pitchFamily="34" charset="0"/>
            </a:endParaRPr>
          </a:p>
        </p:txBody>
      </p:sp>
      <p:grpSp>
        <p:nvGrpSpPr>
          <p:cNvPr id="20487" name="Group 41"/>
          <p:cNvGrpSpPr/>
          <p:nvPr userDrawn="1"/>
        </p:nvGrpSpPr>
        <p:grpSpPr bwMode="auto">
          <a:xfrm>
            <a:off x="1485900" y="406400"/>
            <a:ext cx="10548938" cy="165100"/>
            <a:chOff x="702" y="75"/>
            <a:chExt cx="4984" cy="104"/>
          </a:xfrm>
        </p:grpSpPr>
        <p:sp>
          <p:nvSpPr>
            <p:cNvPr id="1034" name="Freeform 42"/>
            <p:cNvSpPr/>
            <p:nvPr userDrawn="1"/>
          </p:nvSpPr>
          <p:spPr bwMode="auto">
            <a:xfrm flipH="1">
              <a:off x="1356" y="75"/>
              <a:ext cx="4330" cy="104"/>
            </a:xfrm>
            <a:custGeom>
              <a:avLst/>
              <a:gdLst>
                <a:gd name="T0" fmla="*/ 0 w 4330"/>
                <a:gd name="T1" fmla="*/ 0 h 104"/>
                <a:gd name="T2" fmla="*/ 0 w 4330"/>
                <a:gd name="T3" fmla="*/ 104 h 104"/>
                <a:gd name="T4" fmla="*/ 4330 w 4330"/>
                <a:gd name="T5" fmla="*/ 104 h 104"/>
                <a:gd name="T6" fmla="*/ 4330 w 4330"/>
                <a:gd name="T7" fmla="*/ 48 h 104"/>
                <a:gd name="T8" fmla="*/ 4282 w 4330"/>
                <a:gd name="T9" fmla="*/ 0 h 104"/>
                <a:gd name="T10" fmla="*/ 0 w 4330"/>
                <a:gd name="T11" fmla="*/ 0 h 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330" h="104">
                  <a:moveTo>
                    <a:pt x="0" y="0"/>
                  </a:moveTo>
                  <a:lnTo>
                    <a:pt x="0" y="104"/>
                  </a:lnTo>
                  <a:lnTo>
                    <a:pt x="4330" y="104"/>
                  </a:lnTo>
                  <a:lnTo>
                    <a:pt x="4330" y="48"/>
                  </a:lnTo>
                  <a:lnTo>
                    <a:pt x="4282" y="0"/>
                  </a:lnTo>
                  <a:lnTo>
                    <a:pt x="0" y="0"/>
                  </a:lnTo>
                  <a:close/>
                </a:path>
              </a:pathLst>
            </a:custGeom>
            <a:solidFill>
              <a:srgbClr val="4E6172"/>
            </a:solidFill>
            <a:ln w="9525">
              <a:no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sp>
          <p:nvSpPr>
            <p:cNvPr id="1035" name="Freeform 43"/>
            <p:cNvSpPr/>
            <p:nvPr/>
          </p:nvSpPr>
          <p:spPr bwMode="auto">
            <a:xfrm flipH="1">
              <a:off x="702" y="75"/>
              <a:ext cx="4330" cy="104"/>
            </a:xfrm>
            <a:custGeom>
              <a:avLst/>
              <a:gdLst>
                <a:gd name="T0" fmla="*/ 0 w 4330"/>
                <a:gd name="T1" fmla="*/ 0 h 104"/>
                <a:gd name="T2" fmla="*/ 0 w 4330"/>
                <a:gd name="T3" fmla="*/ 104 h 104"/>
                <a:gd name="T4" fmla="*/ 4330 w 4330"/>
                <a:gd name="T5" fmla="*/ 104 h 104"/>
                <a:gd name="T6" fmla="*/ 4330 w 4330"/>
                <a:gd name="T7" fmla="*/ 48 h 104"/>
                <a:gd name="T8" fmla="*/ 4282 w 4330"/>
                <a:gd name="T9" fmla="*/ 0 h 104"/>
                <a:gd name="T10" fmla="*/ 0 w 4330"/>
                <a:gd name="T11" fmla="*/ 0 h 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330" h="104">
                  <a:moveTo>
                    <a:pt x="0" y="0"/>
                  </a:moveTo>
                  <a:lnTo>
                    <a:pt x="0" y="104"/>
                  </a:lnTo>
                  <a:lnTo>
                    <a:pt x="4330" y="104"/>
                  </a:lnTo>
                  <a:lnTo>
                    <a:pt x="4330" y="48"/>
                  </a:lnTo>
                  <a:lnTo>
                    <a:pt x="4282" y="0"/>
                  </a:lnTo>
                  <a:lnTo>
                    <a:pt x="0" y="0"/>
                  </a:lnTo>
                  <a:close/>
                </a:path>
              </a:pathLst>
            </a:custGeom>
            <a:solidFill>
              <a:srgbClr val="4E6172"/>
            </a:solidFill>
            <a:ln w="9525">
              <a:noFill/>
              <a:round/>
            </a:ln>
          </p:spPr>
          <p:txBody>
            <a:bodyPr/>
            <a:lstStyle/>
            <a:p>
              <a:pPr eaLnBrk="1" hangingPunct="1">
                <a:defRPr/>
              </a:pPr>
              <a:endParaRPr lang="zh-CN" altLang="en-US" sz="1350" b="0" noProof="1">
                <a:solidFill>
                  <a:srgbClr val="000000"/>
                </a:solidFill>
                <a:latin typeface="Arial" panose="020B0604020202020204" pitchFamily="34" charset="0"/>
              </a:endParaRPr>
            </a:p>
          </p:txBody>
        </p:sp>
      </p:grpSp>
      <p:sp>
        <p:nvSpPr>
          <p:cNvPr id="20488" name="Rectangle 5"/>
          <p:cNvSpPr>
            <a:spLocks noChangeArrowheads="1"/>
          </p:cNvSpPr>
          <p:nvPr userDrawn="1"/>
        </p:nvSpPr>
        <p:spPr bwMode="auto">
          <a:xfrm>
            <a:off x="10950575" y="6502400"/>
            <a:ext cx="1041400"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algn="r" eaLnBrk="1" hangingPunct="1">
              <a:defRPr/>
            </a:pPr>
            <a:fld id="{83D1E470-0437-435B-96C9-EEC7EB2956A8}" type="slidenum">
              <a:rPr lang="zh-CN" altLang="en-US" sz="1800" smtClean="0">
                <a:solidFill>
                  <a:srgbClr val="000000"/>
                </a:solidFill>
                <a:latin typeface="Arial" panose="020B0604020202020204" pitchFamily="34" charset="0"/>
              </a:rPr>
              <a:t>‹#›</a:t>
            </a:fld>
            <a:r>
              <a:rPr lang="en-US" altLang="zh-CN" sz="1800" dirty="0">
                <a:solidFill>
                  <a:srgbClr val="000000"/>
                </a:solidFill>
                <a:latin typeface="Arial" panose="020B0604020202020204" pitchFamily="34" charset="0"/>
              </a:rPr>
              <a:t>/27</a:t>
            </a:r>
          </a:p>
        </p:txBody>
      </p:sp>
      <p:pic>
        <p:nvPicPr>
          <p:cNvPr id="20489" name="Picture 4"/>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11195050" y="628650"/>
            <a:ext cx="6127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0" name="文本框 4"/>
          <p:cNvSpPr txBox="1">
            <a:spLocks noChangeArrowheads="1"/>
          </p:cNvSpPr>
          <p:nvPr userDrawn="1"/>
        </p:nvSpPr>
        <p:spPr bwMode="auto">
          <a:xfrm>
            <a:off x="104775" y="-7938"/>
            <a:ext cx="39928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eaLnBrk="1" hangingPunct="1">
              <a:defRPr/>
            </a:pPr>
            <a:r>
              <a:rPr lang="zh-CN" altLang="zh-CN" sz="2000">
                <a:solidFill>
                  <a:schemeClr val="accent1"/>
                </a:solidFill>
                <a:latin typeface="微软雅黑" panose="020B0503020204020204" pitchFamily="34" charset="-122"/>
                <a:ea typeface="微软雅黑" panose="020B0503020204020204" pitchFamily="34" charset="-122"/>
              </a:rPr>
              <a:t>重庆邮电大学优秀科技成果奖答辩</a:t>
            </a:r>
          </a:p>
        </p:txBody>
      </p:sp>
      <p:sp>
        <p:nvSpPr>
          <p:cNvPr id="20491" name="文本框 5"/>
          <p:cNvSpPr txBox="1">
            <a:spLocks noChangeArrowheads="1"/>
          </p:cNvSpPr>
          <p:nvPr userDrawn="1"/>
        </p:nvSpPr>
        <p:spPr bwMode="auto">
          <a:xfrm>
            <a:off x="10033635" y="11112"/>
            <a:ext cx="200152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1pPr>
            <a:lvl2pPr marL="742950" indent="-28575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2pPr>
            <a:lvl3pPr marL="11430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3pPr>
            <a:lvl4pPr marL="16002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4pPr>
            <a:lvl5pPr marL="2057400" indent="-228600">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b="1">
                <a:solidFill>
                  <a:schemeClr val="tx1"/>
                </a:solidFill>
                <a:latin typeface="华文楷体" panose="02010600040101010101" pitchFamily="2" charset="-122"/>
                <a:ea typeface="宋体" panose="02010600030101010101" pitchFamily="2" charset="-122"/>
              </a:defRPr>
            </a:lvl9pPr>
          </a:lstStyle>
          <a:p>
            <a:pPr eaLnBrk="1" hangingPunct="1">
              <a:defRPr/>
            </a:pPr>
            <a:r>
              <a:rPr lang="en-US" altLang="zh-CN" sz="2000">
                <a:solidFill>
                  <a:schemeClr val="accent1"/>
                </a:solidFill>
                <a:latin typeface="微软雅黑" panose="020B0503020204020204" pitchFamily="34" charset="-122"/>
                <a:ea typeface="微软雅黑" panose="020B0503020204020204" pitchFamily="34" charset="-122"/>
              </a:rPr>
              <a:t>——</a:t>
            </a:r>
            <a:r>
              <a:rPr lang="zh-CN" altLang="en-US" sz="2000">
                <a:solidFill>
                  <a:schemeClr val="accent1"/>
                </a:solidFill>
                <a:latin typeface="微软雅黑" panose="020B0503020204020204" pitchFamily="34" charset="-122"/>
                <a:ea typeface="微软雅黑" panose="020B0503020204020204" pitchFamily="34" charset="-122"/>
              </a:rPr>
              <a:t>自然科学类</a:t>
            </a:r>
          </a:p>
        </p:txBody>
      </p:sp>
    </p:spTree>
  </p:cSld>
  <p:clrMap bg1="lt1" tx1="dk1" bg2="lt2" tx2="dk2" accent1="accent1" accent2="accent2" accent3="accent3" accent4="accent4" accent5="accent5" accent6="accent6" hlink="hlink" folHlink="folHlink"/>
  <p:sldLayoutIdLst>
    <p:sldLayoutId id="2147483957" r:id="rId1"/>
    <p:sldLayoutId id="2147483958" r:id="rId2"/>
    <p:sldLayoutId id="2147483959" r:id="rId3"/>
    <p:sldLayoutId id="2147483960" r:id="rId4"/>
    <p:sldLayoutId id="2147483961" r:id="rId5"/>
    <p:sldLayoutId id="2147483962" r:id="rId6"/>
    <p:sldLayoutId id="2147483963" r:id="rId7"/>
    <p:sldLayoutId id="2147483964" r:id="rId8"/>
    <p:sldLayoutId id="2147483965" r:id="rId9"/>
    <p:sldLayoutId id="2147483966" r:id="rId10"/>
    <p:sldLayoutId id="2147483967" r:id="rId11"/>
    <p:sldLayoutId id="2147483968" r:id="rId12"/>
    <p:sldLayoutId id="2147483969" r:id="rId13"/>
  </p:sldLayoutIdLst>
  <p:txStyles>
    <p:titleStyle>
      <a:lvl1pPr algn="r" rtl="0" eaLnBrk="0" fontAlgn="base" hangingPunct="0">
        <a:lnSpc>
          <a:spcPct val="85000"/>
        </a:lnSpc>
        <a:spcBef>
          <a:spcPct val="0"/>
        </a:spcBef>
        <a:spcAft>
          <a:spcPct val="0"/>
        </a:spcAft>
        <a:defRPr b="1">
          <a:solidFill>
            <a:schemeClr val="tx1"/>
          </a:solidFill>
          <a:latin typeface="+mj-lt"/>
          <a:ea typeface="+mj-ea"/>
          <a:cs typeface="+mj-cs"/>
        </a:defRPr>
      </a:lvl1pPr>
      <a:lvl2pPr algn="r" rtl="0" eaLnBrk="0" fontAlgn="base" hangingPunct="0">
        <a:lnSpc>
          <a:spcPct val="85000"/>
        </a:lnSpc>
        <a:spcBef>
          <a:spcPct val="0"/>
        </a:spcBef>
        <a:spcAft>
          <a:spcPct val="0"/>
        </a:spcAft>
        <a:defRPr b="1">
          <a:solidFill>
            <a:schemeClr val="tx1"/>
          </a:solidFill>
          <a:latin typeface="Arial" panose="020B0604020202020204" pitchFamily="34" charset="0"/>
        </a:defRPr>
      </a:lvl2pPr>
      <a:lvl3pPr algn="r" rtl="0" eaLnBrk="0" fontAlgn="base" hangingPunct="0">
        <a:lnSpc>
          <a:spcPct val="85000"/>
        </a:lnSpc>
        <a:spcBef>
          <a:spcPct val="0"/>
        </a:spcBef>
        <a:spcAft>
          <a:spcPct val="0"/>
        </a:spcAft>
        <a:defRPr b="1">
          <a:solidFill>
            <a:schemeClr val="tx1"/>
          </a:solidFill>
          <a:latin typeface="Arial" panose="020B0604020202020204" pitchFamily="34" charset="0"/>
        </a:defRPr>
      </a:lvl3pPr>
      <a:lvl4pPr algn="r" rtl="0" eaLnBrk="0" fontAlgn="base" hangingPunct="0">
        <a:lnSpc>
          <a:spcPct val="85000"/>
        </a:lnSpc>
        <a:spcBef>
          <a:spcPct val="0"/>
        </a:spcBef>
        <a:spcAft>
          <a:spcPct val="0"/>
        </a:spcAft>
        <a:defRPr b="1">
          <a:solidFill>
            <a:schemeClr val="tx1"/>
          </a:solidFill>
          <a:latin typeface="Arial" panose="020B0604020202020204" pitchFamily="34" charset="0"/>
        </a:defRPr>
      </a:lvl4pPr>
      <a:lvl5pPr algn="r" rtl="0" eaLnBrk="0" fontAlgn="base" hangingPunct="0">
        <a:lnSpc>
          <a:spcPct val="85000"/>
        </a:lnSpc>
        <a:spcBef>
          <a:spcPct val="0"/>
        </a:spcBef>
        <a:spcAft>
          <a:spcPct val="0"/>
        </a:spcAft>
        <a:defRPr b="1">
          <a:solidFill>
            <a:schemeClr val="tx1"/>
          </a:solidFill>
          <a:latin typeface="Arial" panose="020B0604020202020204" pitchFamily="34" charset="0"/>
        </a:defRPr>
      </a:lvl5pPr>
      <a:lvl6pPr marL="342900" algn="r" rtl="0" fontAlgn="base">
        <a:lnSpc>
          <a:spcPct val="85000"/>
        </a:lnSpc>
        <a:spcBef>
          <a:spcPct val="0"/>
        </a:spcBef>
        <a:spcAft>
          <a:spcPct val="0"/>
        </a:spcAft>
        <a:defRPr sz="1800" b="1">
          <a:solidFill>
            <a:schemeClr val="tx1"/>
          </a:solidFill>
          <a:latin typeface="Arial" panose="020B0604020202020204" pitchFamily="34" charset="0"/>
        </a:defRPr>
      </a:lvl6pPr>
      <a:lvl7pPr marL="685800" algn="r" rtl="0" fontAlgn="base">
        <a:lnSpc>
          <a:spcPct val="85000"/>
        </a:lnSpc>
        <a:spcBef>
          <a:spcPct val="0"/>
        </a:spcBef>
        <a:spcAft>
          <a:spcPct val="0"/>
        </a:spcAft>
        <a:defRPr sz="1800" b="1">
          <a:solidFill>
            <a:schemeClr val="tx1"/>
          </a:solidFill>
          <a:latin typeface="Arial" panose="020B0604020202020204" pitchFamily="34" charset="0"/>
        </a:defRPr>
      </a:lvl7pPr>
      <a:lvl8pPr marL="1028700" algn="r" rtl="0" fontAlgn="base">
        <a:lnSpc>
          <a:spcPct val="85000"/>
        </a:lnSpc>
        <a:spcBef>
          <a:spcPct val="0"/>
        </a:spcBef>
        <a:spcAft>
          <a:spcPct val="0"/>
        </a:spcAft>
        <a:defRPr sz="1800" b="1">
          <a:solidFill>
            <a:schemeClr val="tx1"/>
          </a:solidFill>
          <a:latin typeface="Arial" panose="020B0604020202020204" pitchFamily="34" charset="0"/>
        </a:defRPr>
      </a:lvl8pPr>
      <a:lvl9pPr marL="1371600" algn="r" rtl="0" fontAlgn="base">
        <a:lnSpc>
          <a:spcPct val="85000"/>
        </a:lnSpc>
        <a:spcBef>
          <a:spcPct val="0"/>
        </a:spcBef>
        <a:spcAft>
          <a:spcPct val="0"/>
        </a:spcAft>
        <a:defRPr sz="1800" b="1">
          <a:solidFill>
            <a:schemeClr val="tx1"/>
          </a:solidFill>
          <a:latin typeface="Arial" panose="020B0604020202020204" pitchFamily="34" charset="0"/>
        </a:defRPr>
      </a:lvl9pPr>
    </p:titleStyle>
    <p:bodyStyle>
      <a:lvl1pPr marL="170180" indent="-170180" algn="l" rtl="0" eaLnBrk="0" fontAlgn="base" hangingPunct="0">
        <a:spcBef>
          <a:spcPct val="3000"/>
        </a:spcBef>
        <a:spcAft>
          <a:spcPct val="3000"/>
        </a:spcAft>
        <a:buClr>
          <a:schemeClr val="accent1"/>
        </a:buClr>
        <a:buSzPct val="80000"/>
        <a:buFont typeface="Arial" panose="020B0604020202020204" pitchFamily="34" charset="0"/>
        <a:buChar char="►"/>
        <a:defRPr sz="1600">
          <a:solidFill>
            <a:srgbClr val="000000"/>
          </a:solidFill>
          <a:latin typeface="+mn-lt"/>
          <a:ea typeface="+mn-ea"/>
          <a:cs typeface="+mn-cs"/>
        </a:defRPr>
      </a:lvl1pPr>
      <a:lvl2pPr marL="425450" indent="-170180" algn="l" rtl="0" eaLnBrk="0" fontAlgn="base" hangingPunct="0">
        <a:spcBef>
          <a:spcPct val="3000"/>
        </a:spcBef>
        <a:spcAft>
          <a:spcPct val="3000"/>
        </a:spcAft>
        <a:buClr>
          <a:schemeClr val="tx1"/>
        </a:buClr>
        <a:buSzPct val="80000"/>
        <a:buChar char="•"/>
        <a:defRPr sz="1500">
          <a:solidFill>
            <a:srgbClr val="000000"/>
          </a:solidFill>
          <a:latin typeface="+mn-lt"/>
        </a:defRPr>
      </a:lvl2pPr>
      <a:lvl3pPr marL="692150" indent="-171450" algn="l" rtl="0" eaLnBrk="0" fontAlgn="base" hangingPunct="0">
        <a:spcBef>
          <a:spcPct val="3000"/>
        </a:spcBef>
        <a:spcAft>
          <a:spcPct val="3000"/>
        </a:spcAft>
        <a:buClr>
          <a:schemeClr val="tx1"/>
        </a:buClr>
        <a:buSzPct val="80000"/>
        <a:buFont typeface="Wingdings" panose="05000000000000000000" pitchFamily="2" charset="2"/>
        <a:buChar char="§"/>
        <a:defRPr>
          <a:solidFill>
            <a:srgbClr val="000000"/>
          </a:solidFill>
          <a:latin typeface="+mn-lt"/>
        </a:defRPr>
      </a:lvl3pPr>
      <a:lvl4pPr marL="1031875" indent="-171450" algn="l" rtl="0" eaLnBrk="0" fontAlgn="base" hangingPunct="0">
        <a:spcBef>
          <a:spcPct val="3000"/>
        </a:spcBef>
        <a:spcAft>
          <a:spcPct val="3000"/>
        </a:spcAft>
        <a:buClr>
          <a:schemeClr val="tx1"/>
        </a:buClr>
        <a:buSzPct val="80000"/>
        <a:buFont typeface="HelveticaNeueLT Std"/>
        <a:buChar char="–"/>
        <a:defRPr sz="1200">
          <a:solidFill>
            <a:srgbClr val="000000"/>
          </a:solidFill>
          <a:latin typeface="+mn-lt"/>
        </a:defRPr>
      </a:lvl4pPr>
      <a:lvl5pPr marL="1330325" indent="-119380" algn="l" rtl="0" eaLnBrk="0" fontAlgn="base" hangingPunct="0">
        <a:spcBef>
          <a:spcPct val="3000"/>
        </a:spcBef>
        <a:spcAft>
          <a:spcPct val="3000"/>
        </a:spcAft>
        <a:buClr>
          <a:schemeClr val="tx1"/>
        </a:buClr>
        <a:buSzPct val="70000"/>
        <a:buFont typeface="Arial" panose="020B0604020202020204" pitchFamily="34" charset="0"/>
        <a:buChar char="►"/>
        <a:defRPr sz="1000">
          <a:solidFill>
            <a:srgbClr val="000000"/>
          </a:solidFill>
          <a:latin typeface="+mn-lt"/>
        </a:defRPr>
      </a:lvl5pPr>
      <a:lvl6pPr marL="16725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6pPr>
      <a:lvl7pPr marL="20154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7pPr>
      <a:lvl8pPr marL="23583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8pPr>
      <a:lvl9pPr marL="2701290" indent="-118110" algn="l" rtl="0" fontAlgn="base">
        <a:spcBef>
          <a:spcPct val="3000"/>
        </a:spcBef>
        <a:spcAft>
          <a:spcPct val="3000"/>
        </a:spcAft>
        <a:buClr>
          <a:schemeClr val="tx1"/>
        </a:buClr>
        <a:buSzPct val="70000"/>
        <a:buFont typeface="Arial" panose="020B0604020202020204" pitchFamily="34" charset="0"/>
        <a:buChar char="►"/>
        <a:defRPr sz="1050">
          <a:solidFill>
            <a:srgbClr val="000000"/>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9.wmf"/><Relationship Id="rId5" Type="http://schemas.openxmlformats.org/officeDocument/2006/relationships/oleObject" Target="../embeddings/oleObject1.bin"/><Relationship Id="rId4" Type="http://schemas.openxmlformats.org/officeDocument/2006/relationships/image" Target="../media/image18.emf"/></Relationships>
</file>

<file path=ppt/slides/_rels/slide1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6.xml"/><Relationship Id="rId1" Type="http://schemas.openxmlformats.org/officeDocument/2006/relationships/themeOverride" Target="../theme/themeOverride1.xml"/><Relationship Id="rId5" Type="http://schemas.openxmlformats.org/officeDocument/2006/relationships/image" Target="../media/image22.emf"/><Relationship Id="rId4" Type="http://schemas.openxmlformats.org/officeDocument/2006/relationships/image" Target="../media/image21.emf"/></Relationships>
</file>

<file path=ppt/slides/_rels/slide1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10" Type="http://schemas.openxmlformats.org/officeDocument/2006/relationships/notesSlide" Target="../notesSlides/notesSlide2.xml"/><Relationship Id="rId4" Type="http://schemas.openxmlformats.org/officeDocument/2006/relationships/tags" Target="../tags/tag4.xml"/><Relationship Id="rId9"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19"/>
          <p:cNvSpPr txBox="1"/>
          <p:nvPr/>
        </p:nvSpPr>
        <p:spPr>
          <a:xfrm>
            <a:off x="45720" y="1664804"/>
            <a:ext cx="11939905" cy="768415"/>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buFont typeface="Arial" panose="020B0604020202020204" pitchFamily="34" charset="0"/>
              <a:buNone/>
              <a:defRPr/>
            </a:pPr>
            <a:r>
              <a:rPr lang="zh-CN" altLang="en-US" sz="4000" noProof="1">
                <a:solidFill>
                  <a:schemeClr val="accent1"/>
                </a:solidFill>
                <a:latin typeface="微软雅黑" panose="020B0503020204020204" pitchFamily="34" charset="-122"/>
                <a:ea typeface="微软雅黑" panose="020B0503020204020204" pitchFamily="34" charset="-122"/>
              </a:rPr>
              <a:t>面向车载嵌入式设备的智能语音对话方法研究</a:t>
            </a:r>
          </a:p>
        </p:txBody>
      </p:sp>
      <p:sp>
        <p:nvSpPr>
          <p:cNvPr id="5" name="文本框 4"/>
          <p:cNvSpPr txBox="1"/>
          <p:nvPr/>
        </p:nvSpPr>
        <p:spPr>
          <a:xfrm>
            <a:off x="4103803" y="3743039"/>
            <a:ext cx="7346950" cy="2243050"/>
          </a:xfrm>
          <a:prstGeom prst="rect">
            <a:avLst/>
          </a:prstGeom>
          <a:noFill/>
        </p:spPr>
        <p:txBody>
          <a:bodyPr>
            <a:spAutoFit/>
          </a:bodyPr>
          <a:lstStyle/>
          <a:p>
            <a:pPr eaLnBrk="1" hangingPunct="1">
              <a:lnSpc>
                <a:spcPct val="150000"/>
              </a:lnSpc>
              <a:buFont typeface="Arial" panose="020B0604020202020204" pitchFamily="34" charset="0"/>
              <a:buNone/>
              <a:defRPr/>
            </a:pPr>
            <a:r>
              <a:rPr lang="zh-CN" altLang="en-US" noProof="1">
                <a:latin typeface="微软雅黑" panose="020B0503020204020204" pitchFamily="34" charset="-122"/>
                <a:ea typeface="微软雅黑" panose="020B0503020204020204" pitchFamily="34" charset="-122"/>
                <a:sym typeface="+mn-ea"/>
              </a:rPr>
              <a:t>姓       名：黄子恒</a:t>
            </a:r>
            <a:endParaRPr lang="en-US" altLang="zh-CN" noProof="1">
              <a:latin typeface="微软雅黑" panose="020B0503020204020204" pitchFamily="34" charset="-122"/>
              <a:ea typeface="微软雅黑" panose="020B0503020204020204" pitchFamily="34" charset="-122"/>
              <a:sym typeface="+mn-ea"/>
            </a:endParaRPr>
          </a:p>
          <a:p>
            <a:pPr eaLnBrk="1" hangingPunct="1">
              <a:lnSpc>
                <a:spcPct val="150000"/>
              </a:lnSpc>
              <a:buFont typeface="Arial" panose="020B0604020202020204" pitchFamily="34" charset="0"/>
              <a:buNone/>
              <a:defRPr/>
            </a:pPr>
            <a:r>
              <a:rPr lang="zh-CN" altLang="en-US" noProof="1">
                <a:latin typeface="微软雅黑" panose="020B0503020204020204" pitchFamily="34" charset="-122"/>
                <a:ea typeface="微软雅黑" panose="020B0503020204020204" pitchFamily="34" charset="-122"/>
              </a:rPr>
              <a:t>学       号：</a:t>
            </a:r>
            <a:r>
              <a:rPr lang="en-US" altLang="zh-CN" noProof="1">
                <a:latin typeface="微软雅黑" panose="020B0503020204020204" pitchFamily="34" charset="-122"/>
                <a:ea typeface="微软雅黑" panose="020B0503020204020204" pitchFamily="34" charset="-122"/>
              </a:rPr>
              <a:t>S200303078</a:t>
            </a:r>
          </a:p>
          <a:p>
            <a:pPr eaLnBrk="1" hangingPunct="1">
              <a:lnSpc>
                <a:spcPct val="150000"/>
              </a:lnSpc>
              <a:buFont typeface="Arial" panose="020B0604020202020204" pitchFamily="34" charset="0"/>
              <a:buNone/>
              <a:defRPr/>
            </a:pPr>
            <a:r>
              <a:rPr lang="zh-CN" altLang="en-US" noProof="1">
                <a:latin typeface="微软雅黑" panose="020B0503020204020204" pitchFamily="34" charset="-122"/>
                <a:ea typeface="微软雅黑" panose="020B0503020204020204" pitchFamily="34" charset="-122"/>
              </a:rPr>
              <a:t>研究方向：神经网络理论及其应用</a:t>
            </a:r>
            <a:endParaRPr lang="en-US" altLang="zh-CN" noProof="1">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None/>
              <a:defRPr/>
            </a:pPr>
            <a:r>
              <a:rPr lang="zh-CN" altLang="en-US" noProof="1">
                <a:latin typeface="微软雅黑" panose="020B0503020204020204" pitchFamily="34" charset="-122"/>
                <a:ea typeface="微软雅黑" panose="020B0503020204020204" pitchFamily="34" charset="-122"/>
              </a:rPr>
              <a:t>指导教师：李鹏华 教授</a:t>
            </a:r>
            <a:endParaRPr lang="en-US" altLang="zh-CN" noProof="1">
              <a:latin typeface="微软雅黑" panose="020B0503020204020204" pitchFamily="34" charset="-122"/>
              <a:ea typeface="微软雅黑" panose="020B0503020204020204" pitchFamily="34" charset="-122"/>
            </a:endParaRPr>
          </a:p>
        </p:txBody>
      </p:sp>
      <p:sp>
        <p:nvSpPr>
          <p:cNvPr id="6" name="文本框 19">
            <a:extLst>
              <a:ext uri="{FF2B5EF4-FFF2-40B4-BE49-F238E27FC236}">
                <a16:creationId xmlns:a16="http://schemas.microsoft.com/office/drawing/2014/main" id="{5D335762-2637-43BE-8D0D-ADD3B843D0A6}"/>
              </a:ext>
            </a:extLst>
          </p:cNvPr>
          <p:cNvSpPr txBox="1"/>
          <p:nvPr/>
        </p:nvSpPr>
        <p:spPr>
          <a:xfrm>
            <a:off x="115195" y="2528900"/>
            <a:ext cx="11939905" cy="1077218"/>
          </a:xfrm>
          <a:prstGeom prst="rect">
            <a:avLst/>
          </a:prstGeom>
          <a:noFill/>
          <a:effec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buFont typeface="Arial" panose="020B0604020202020204" pitchFamily="34" charset="0"/>
              <a:buNone/>
              <a:defRPr/>
            </a:pPr>
            <a:r>
              <a:rPr lang="en-US" altLang="zh-CN" sz="3200" b="0" i="1" noProof="1">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Intelligent Voice Dialogue Method </a:t>
            </a:r>
          </a:p>
          <a:p>
            <a:pPr algn="ctr">
              <a:buFont typeface="Arial" panose="020B0604020202020204" pitchFamily="34" charset="0"/>
              <a:buNone/>
              <a:defRPr/>
            </a:pPr>
            <a:r>
              <a:rPr lang="en-US" altLang="zh-CN" sz="3200" b="0" i="1" noProof="1">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rPr>
              <a:t>for Vehicle Embedded Device</a:t>
            </a:r>
            <a:endParaRPr lang="zh-CN" altLang="en-US" sz="3200" b="0" i="1" noProof="1">
              <a:solidFill>
                <a:schemeClr val="accent1"/>
              </a:solidFill>
              <a:latin typeface="Times New Roman" panose="02020603050405020304" pitchFamily="18" charset="0"/>
              <a:ea typeface="微软雅黑" panose="020B0503020204020204" pitchFamily="34" charset="-122"/>
              <a:cs typeface="Times New Roman" panose="02020603050405020304" pitchFamily="18" charset="0"/>
            </a:endParaRPr>
          </a:p>
        </p:txBody>
      </p:sp>
      <p:cxnSp>
        <p:nvCxnSpPr>
          <p:cNvPr id="3" name="直接连接符 2">
            <a:extLst>
              <a:ext uri="{FF2B5EF4-FFF2-40B4-BE49-F238E27FC236}">
                <a16:creationId xmlns:a16="http://schemas.microsoft.com/office/drawing/2014/main" id="{F5E732A9-1D3B-4D5A-9FB3-D4B7872B57E3}"/>
              </a:ext>
            </a:extLst>
          </p:cNvPr>
          <p:cNvCxnSpPr/>
          <p:nvPr/>
        </p:nvCxnSpPr>
        <p:spPr>
          <a:xfrm>
            <a:off x="227348" y="2528900"/>
            <a:ext cx="11665296" cy="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B468DB15-41F0-4598-99C7-53922C0B4F70}"/>
              </a:ext>
            </a:extLst>
          </p:cNvPr>
          <p:cNvSpPr txBox="1"/>
          <p:nvPr/>
        </p:nvSpPr>
        <p:spPr>
          <a:xfrm>
            <a:off x="9264352" y="6000003"/>
            <a:ext cx="2556284" cy="461665"/>
          </a:xfrm>
          <a:prstGeom prst="rect">
            <a:avLst/>
          </a:prstGeom>
          <a:noFill/>
        </p:spPr>
        <p:txBody>
          <a:bodyPr wrap="square">
            <a:spAutoFit/>
          </a:bodyPr>
          <a:lstStyle/>
          <a:p>
            <a:r>
              <a:rPr lang="en-US" altLang="zh-CN" noProof="1">
                <a:latin typeface="微软雅黑" panose="020B0503020204020204" pitchFamily="34" charset="-122"/>
                <a:ea typeface="微软雅黑" panose="020B0503020204020204" pitchFamily="34" charset="-122"/>
              </a:rPr>
              <a:t>2022</a:t>
            </a:r>
            <a:r>
              <a:rPr lang="zh-CN" altLang="en-US" noProof="1">
                <a:latin typeface="微软雅黑" panose="020B0503020204020204" pitchFamily="34" charset="-122"/>
                <a:ea typeface="微软雅黑" panose="020B0503020204020204" pitchFamily="34" charset="-122"/>
              </a:rPr>
              <a:t>年</a:t>
            </a:r>
            <a:r>
              <a:rPr lang="en-US" altLang="zh-CN" noProof="1">
                <a:latin typeface="微软雅黑" panose="020B0503020204020204" pitchFamily="34" charset="-122"/>
                <a:ea typeface="微软雅黑" panose="020B0503020204020204" pitchFamily="34" charset="-122"/>
              </a:rPr>
              <a:t>2</a:t>
            </a:r>
            <a:r>
              <a:rPr lang="zh-CN" altLang="en-US" noProof="1">
                <a:latin typeface="微软雅黑" panose="020B0503020204020204" pitchFamily="34" charset="-122"/>
                <a:ea typeface="微软雅黑" panose="020B0503020204020204" pitchFamily="34" charset="-122"/>
              </a:rPr>
              <a:t>月</a:t>
            </a:r>
            <a:r>
              <a:rPr lang="en-US" altLang="zh-CN" noProof="1">
                <a:latin typeface="微软雅黑" panose="020B0503020204020204" pitchFamily="34" charset="-122"/>
                <a:ea typeface="微软雅黑" panose="020B0503020204020204" pitchFamily="34" charset="-122"/>
              </a:rPr>
              <a:t>8</a:t>
            </a:r>
            <a:r>
              <a:rPr lang="zh-CN" altLang="en-US" noProof="1">
                <a:latin typeface="微软雅黑" panose="020B0503020204020204" pitchFamily="34" charset="-122"/>
                <a:ea typeface="微软雅黑" panose="020B0503020204020204" pitchFamily="34" charset="-122"/>
              </a:rPr>
              <a:t>日</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2">
            <a:extLst>
              <a:ext uri="{FF2B5EF4-FFF2-40B4-BE49-F238E27FC236}">
                <a16:creationId xmlns:a16="http://schemas.microsoft.com/office/drawing/2014/main" id="{895BDC04-8F62-4864-92D6-329EF4066482}"/>
              </a:ext>
            </a:extLst>
          </p:cNvPr>
          <p:cNvSpPr txBox="1">
            <a:spLocks noChangeArrowheads="1"/>
          </p:cNvSpPr>
          <p:nvPr/>
        </p:nvSpPr>
        <p:spPr bwMode="auto">
          <a:xfrm>
            <a:off x="192082" y="758301"/>
            <a:ext cx="7668114"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2.1</a:t>
            </a:r>
            <a:r>
              <a:rPr lang="zh-CN" altLang="en-US" sz="2000" dirty="0">
                <a:latin typeface="微软雅黑" panose="020B0503020204020204" pitchFamily="34" charset="-122"/>
                <a:ea typeface="微软雅黑" panose="020B0503020204020204" pitchFamily="34" charset="-122"/>
              </a:rPr>
              <a:t> 研究内容二</a:t>
            </a:r>
            <a:r>
              <a:rPr lang="en-US" altLang="zh-CN" sz="2000" dirty="0">
                <a:latin typeface="微软雅黑" panose="020B0503020204020204" pitchFamily="34" charset="-122"/>
                <a:ea typeface="微软雅黑" panose="020B0503020204020204" pitchFamily="34" charset="-122"/>
              </a:rPr>
              <a:t>—</a:t>
            </a:r>
            <a:r>
              <a:rPr lang="zh-CN" altLang="en-US" sz="2000" dirty="0">
                <a:solidFill>
                  <a:schemeClr val="accent2">
                    <a:lumMod val="75000"/>
                  </a:schemeClr>
                </a:solidFill>
                <a:latin typeface="微软雅黑" panose="020B0503020204020204" pitchFamily="34" charset="-122"/>
                <a:ea typeface="微软雅黑" panose="020B0503020204020204" pitchFamily="34" charset="-122"/>
              </a:rPr>
              <a:t>基于标签感知图交互的自然语言理解</a:t>
            </a:r>
          </a:p>
          <a:p>
            <a:pPr eaLnBrk="1" hangingPunct="1">
              <a:buFont typeface="Arial" panose="020B0604020202020204" pitchFamily="34" charset="0"/>
              <a:buNone/>
            </a:pPr>
            <a:endParaRPr lang="zh-CN" altLang="en-US" sz="2000"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730FAC05-3B3D-4BFA-BB62-2B93D2E21D3E}"/>
              </a:ext>
            </a:extLst>
          </p:cNvPr>
          <p:cNvSpPr/>
          <p:nvPr/>
        </p:nvSpPr>
        <p:spPr>
          <a:xfrm>
            <a:off x="192083" y="1485024"/>
            <a:ext cx="3410068" cy="46055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83BAF8CB-219D-4B4F-BE2D-C116BC8C3227}"/>
              </a:ext>
            </a:extLst>
          </p:cNvPr>
          <p:cNvSpPr txBox="1"/>
          <p:nvPr/>
        </p:nvSpPr>
        <p:spPr>
          <a:xfrm>
            <a:off x="191344" y="1485024"/>
            <a:ext cx="3419642" cy="4462375"/>
          </a:xfrm>
          <a:prstGeom prst="rect">
            <a:avLst/>
          </a:prstGeom>
          <a:noFill/>
          <a:ln w="9525">
            <a:noFill/>
          </a:ln>
        </p:spPr>
        <p:txBody>
          <a:bodyPr wrap="square">
            <a:spAutoFit/>
          </a:bodyPr>
          <a:lstStyle/>
          <a:p>
            <a:pPr algn="just" eaLnBrk="1" latinLnBrk="1">
              <a:lnSpc>
                <a:spcPct val="180000"/>
              </a:lnSpc>
            </a:pPr>
            <a:r>
              <a:rPr lang="zh-CN" altLang="en-US" sz="1600" dirty="0">
                <a:latin typeface="微软雅黑" panose="020B0503020204020204" pitchFamily="34" charset="-122"/>
                <a:ea typeface="微软雅黑" panose="020B0503020204020204" pitchFamily="34" charset="-122"/>
              </a:rPr>
              <a:t>针对基于显式联合建模的自然语言理解模型泛化能力不足的问题：</a:t>
            </a:r>
            <a:endParaRPr lang="en-US" altLang="zh-CN" sz="1600" dirty="0">
              <a:latin typeface="微软雅黑" panose="020B0503020204020204" pitchFamily="34" charset="-122"/>
              <a:ea typeface="微软雅黑" panose="020B0503020204020204" pitchFamily="34" charset="-122"/>
            </a:endParaRPr>
          </a:p>
          <a:p>
            <a:pPr algn="just" eaLnBrk="1" latinLnBrk="1">
              <a:lnSpc>
                <a:spcPct val="180000"/>
              </a:lnSpc>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提出了一种基于标签感知的图交互模型，主要由标签感知模块和全局图交互模块构成，前者可以捕获话语与显式标签语义之间的相关性以提供丰富的先验知识，后者可以对句子级的意图</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槽位交互建模以进行全局优化，进而</a:t>
            </a:r>
            <a:r>
              <a:rPr lang="zh-CN" altLang="en-US" sz="1600" dirty="0">
                <a:solidFill>
                  <a:srgbClr val="C00000"/>
                </a:solidFill>
                <a:latin typeface="微软雅黑" panose="020B0503020204020204" pitchFamily="34" charset="-122"/>
                <a:ea typeface="微软雅黑" panose="020B0503020204020204" pitchFamily="34" charset="-122"/>
              </a:rPr>
              <a:t>提高模型的泛化能力和预测精度</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p:txBody>
      </p:sp>
      <p:grpSp>
        <p:nvGrpSpPr>
          <p:cNvPr id="4" name="组合 3">
            <a:extLst>
              <a:ext uri="{FF2B5EF4-FFF2-40B4-BE49-F238E27FC236}">
                <a16:creationId xmlns:a16="http://schemas.microsoft.com/office/drawing/2014/main" id="{B5E86970-94E9-49B6-088D-E2F7163ADD93}"/>
              </a:ext>
            </a:extLst>
          </p:cNvPr>
          <p:cNvGrpSpPr/>
          <p:nvPr/>
        </p:nvGrpSpPr>
        <p:grpSpPr>
          <a:xfrm>
            <a:off x="3731451" y="4401108"/>
            <a:ext cx="2436558" cy="380810"/>
            <a:chOff x="3731452" y="4863773"/>
            <a:chExt cx="2436558" cy="380810"/>
          </a:xfrm>
        </p:grpSpPr>
        <p:sp>
          <p:nvSpPr>
            <p:cNvPr id="25" name="任意多边形 37">
              <a:extLst>
                <a:ext uri="{FF2B5EF4-FFF2-40B4-BE49-F238E27FC236}">
                  <a16:creationId xmlns:a16="http://schemas.microsoft.com/office/drawing/2014/main" id="{2ECE5E47-7FCB-4538-BF37-9FBA501D190E}"/>
                </a:ext>
              </a:extLst>
            </p:cNvPr>
            <p:cNvSpPr/>
            <p:nvPr/>
          </p:nvSpPr>
          <p:spPr>
            <a:xfrm rot="16200000">
              <a:off x="4792155" y="3835899"/>
              <a:ext cx="315151" cy="243655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schemeClr val="bg1"/>
                </a:solidFill>
                <a:latin typeface="Arial" panose="020B0604020202020204" pitchFamily="34" charset="0"/>
                <a:ea typeface="微软雅黑" panose="020B0503020204020204" pitchFamily="34" charset="-122"/>
              </a:endParaRPr>
            </a:p>
            <a:p>
              <a:pPr lvl="1"/>
              <a:endParaRPr lang="zh-CN" altLang="en-US" sz="1200" dirty="0">
                <a:solidFill>
                  <a:schemeClr val="bg1"/>
                </a:solidFill>
              </a:endParaRPr>
            </a:p>
            <a:p>
              <a:pPr lvl="1"/>
              <a:endParaRPr lang="zh-CN" altLang="en-US" sz="1200" dirty="0">
                <a:solidFill>
                  <a:schemeClr val="bg1"/>
                </a:solidFill>
              </a:endParaRPr>
            </a:p>
          </p:txBody>
        </p:sp>
        <p:sp>
          <p:nvSpPr>
            <p:cNvPr id="26" name="文本框 25">
              <a:extLst>
                <a:ext uri="{FF2B5EF4-FFF2-40B4-BE49-F238E27FC236}">
                  <a16:creationId xmlns:a16="http://schemas.microsoft.com/office/drawing/2014/main" id="{6FB98C68-1762-4954-9F1B-48970F227642}"/>
                </a:ext>
              </a:extLst>
            </p:cNvPr>
            <p:cNvSpPr txBox="1"/>
            <p:nvPr/>
          </p:nvSpPr>
          <p:spPr>
            <a:xfrm>
              <a:off x="3837902" y="4863773"/>
              <a:ext cx="2223657" cy="380810"/>
            </a:xfrm>
            <a:prstGeom prst="rect">
              <a:avLst/>
            </a:prstGeom>
            <a:noFill/>
          </p:spPr>
          <p:txBody>
            <a:bodyPr wrap="square" rtlCol="0">
              <a:spAutoFit/>
            </a:bodyPr>
            <a:lstStyle/>
            <a:p>
              <a:pPr algn="ctr">
                <a:lnSpc>
                  <a:spcPct val="130000"/>
                </a:lnSpc>
              </a:pPr>
              <a:r>
                <a:rPr lang="zh-CN" altLang="en-US" sz="1600" dirty="0">
                  <a:solidFill>
                    <a:schemeClr val="bg1"/>
                  </a:solidFill>
                  <a:latin typeface="Arial" panose="020B0604020202020204" pitchFamily="34" charset="0"/>
                  <a:ea typeface="微软雅黑" panose="020B0503020204020204" pitchFamily="34" charset="-122"/>
                </a:rPr>
                <a:t>标签感知模块</a:t>
              </a:r>
              <a:endParaRPr lang="zh-CN" altLang="en-US" sz="1200" dirty="0">
                <a:solidFill>
                  <a:schemeClr val="bg1"/>
                </a:solidFill>
                <a:latin typeface="Arial" panose="020B0604020202020204" pitchFamily="34" charset="0"/>
                <a:ea typeface="微软雅黑" panose="020B0503020204020204" pitchFamily="34" charset="-122"/>
              </a:endParaRPr>
            </a:p>
          </p:txBody>
        </p:sp>
      </p:grpSp>
      <p:sp>
        <p:nvSpPr>
          <p:cNvPr id="27" name="矩形 26">
            <a:extLst>
              <a:ext uri="{FF2B5EF4-FFF2-40B4-BE49-F238E27FC236}">
                <a16:creationId xmlns:a16="http://schemas.microsoft.com/office/drawing/2014/main" id="{58460715-49A2-4001-8A02-E9E4C6A5912B}"/>
              </a:ext>
            </a:extLst>
          </p:cNvPr>
          <p:cNvSpPr/>
          <p:nvPr/>
        </p:nvSpPr>
        <p:spPr>
          <a:xfrm>
            <a:off x="3748981" y="4742499"/>
            <a:ext cx="3227289" cy="1357200"/>
          </a:xfrm>
          <a:prstGeom prst="rect">
            <a:avLst/>
          </a:prstGeom>
          <a:noFill/>
          <a:ln>
            <a:solidFill>
              <a:srgbClr val="006C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手动输入 38">
            <a:extLst>
              <a:ext uri="{FF2B5EF4-FFF2-40B4-BE49-F238E27FC236}">
                <a16:creationId xmlns:a16="http://schemas.microsoft.com/office/drawing/2014/main" id="{EE7830EA-CE45-4481-9AEF-2263D7DD235A}"/>
              </a:ext>
            </a:extLst>
          </p:cNvPr>
          <p:cNvSpPr/>
          <p:nvPr/>
        </p:nvSpPr>
        <p:spPr>
          <a:xfrm>
            <a:off x="6016000" y="44301"/>
            <a:ext cx="1016219" cy="338554"/>
          </a:xfrm>
          <a:prstGeom prst="flowChartManualInpu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研究目标</a:t>
            </a:r>
          </a:p>
        </p:txBody>
      </p:sp>
      <p:grpSp>
        <p:nvGrpSpPr>
          <p:cNvPr id="40" name="组合 39">
            <a:extLst>
              <a:ext uri="{FF2B5EF4-FFF2-40B4-BE49-F238E27FC236}">
                <a16:creationId xmlns:a16="http://schemas.microsoft.com/office/drawing/2014/main" id="{93C62636-195A-4920-9B5F-1F2DCA322A8D}"/>
              </a:ext>
            </a:extLst>
          </p:cNvPr>
          <p:cNvGrpSpPr/>
          <p:nvPr/>
        </p:nvGrpSpPr>
        <p:grpSpPr>
          <a:xfrm>
            <a:off x="9804413" y="44301"/>
            <a:ext cx="2177007" cy="339300"/>
            <a:chOff x="4562654" y="3356255"/>
            <a:chExt cx="1063943" cy="339300"/>
          </a:xfrm>
        </p:grpSpPr>
        <p:sp>
          <p:nvSpPr>
            <p:cNvPr id="41" name="矩形 40">
              <a:extLst>
                <a:ext uri="{FF2B5EF4-FFF2-40B4-BE49-F238E27FC236}">
                  <a16:creationId xmlns:a16="http://schemas.microsoft.com/office/drawing/2014/main" id="{32E97031-AF01-45DD-AD50-79477F319DEA}"/>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AF1DF808-840C-4C0A-AEF6-950D1AE3F77A}"/>
                </a:ext>
              </a:extLst>
            </p:cNvPr>
            <p:cNvSpPr txBox="1"/>
            <p:nvPr/>
          </p:nvSpPr>
          <p:spPr>
            <a:xfrm>
              <a:off x="4574697" y="3356255"/>
              <a:ext cx="1037645"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学术指标与成果指标</a:t>
              </a:r>
            </a:p>
          </p:txBody>
        </p:sp>
      </p:grpSp>
      <p:sp>
        <p:nvSpPr>
          <p:cNvPr id="43" name="矩形 42">
            <a:extLst>
              <a:ext uri="{FF2B5EF4-FFF2-40B4-BE49-F238E27FC236}">
                <a16:creationId xmlns:a16="http://schemas.microsoft.com/office/drawing/2014/main" id="{9310212F-D47E-4756-BF41-C2F0006B94C3}"/>
              </a:ext>
            </a:extLst>
          </p:cNvPr>
          <p:cNvSpPr/>
          <p:nvPr/>
        </p:nvSpPr>
        <p:spPr>
          <a:xfrm>
            <a:off x="7086031" y="44301"/>
            <a:ext cx="2689211" cy="338554"/>
          </a:xfrm>
          <a:prstGeom prst="rec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667B5CD7-DEFA-42B3-BD74-A4C3C8568206}"/>
              </a:ext>
            </a:extLst>
          </p:cNvPr>
          <p:cNvSpPr txBox="1"/>
          <p:nvPr/>
        </p:nvSpPr>
        <p:spPr>
          <a:xfrm>
            <a:off x="7566540" y="54115"/>
            <a:ext cx="1728192" cy="338554"/>
          </a:xfrm>
          <a:prstGeom prst="rect">
            <a:avLst/>
          </a:prstGeom>
          <a:noFill/>
          <a:ln>
            <a:noFill/>
          </a:ln>
          <a:effectLst>
            <a:outerShdw blurRad="50800" dist="38100" dir="2700000" algn="tl" rotWithShape="0">
              <a:prstClr val="black">
                <a:alpha val="40000"/>
              </a:prstClr>
            </a:outerShdw>
          </a:effectLst>
        </p:spPr>
        <p:txBody>
          <a:bodyPr wrap="square" rtlCol="0">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论文工作进度</a:t>
            </a:r>
          </a:p>
        </p:txBody>
      </p:sp>
      <p:sp>
        <p:nvSpPr>
          <p:cNvPr id="5" name="文本框 4">
            <a:extLst>
              <a:ext uri="{FF2B5EF4-FFF2-40B4-BE49-F238E27FC236}">
                <a16:creationId xmlns:a16="http://schemas.microsoft.com/office/drawing/2014/main" id="{DC1FC8F7-A12B-A998-DDAC-E1993BD70E76}"/>
              </a:ext>
            </a:extLst>
          </p:cNvPr>
          <p:cNvSpPr txBox="1"/>
          <p:nvPr/>
        </p:nvSpPr>
        <p:spPr>
          <a:xfrm>
            <a:off x="3747574" y="4765015"/>
            <a:ext cx="3230102" cy="1341521"/>
          </a:xfrm>
          <a:prstGeom prst="rect">
            <a:avLst/>
          </a:prstGeom>
          <a:noFill/>
        </p:spPr>
        <p:txBody>
          <a:bodyPr wrap="square" rtlCol="0">
            <a:spAutoFit/>
          </a:bodyPr>
          <a:lstStyle/>
          <a:p>
            <a:pPr algn="just">
              <a:lnSpc>
                <a:spcPct val="130000"/>
              </a:lnSpc>
            </a:pPr>
            <a:r>
              <a:rPr lang="zh-CN" altLang="en-US" sz="1600" dirty="0">
                <a:latin typeface="微软雅黑" panose="020B0503020204020204" pitchFamily="34" charset="-122"/>
                <a:ea typeface="微软雅黑" panose="020B0503020204020204" pitchFamily="34" charset="-122"/>
              </a:rPr>
              <a:t>利用意图标签中的字词构建相应的标签空间，将标签信息映射到话语表示中，使得标签特征可</a:t>
            </a:r>
            <a:r>
              <a:rPr lang="zh-CN" altLang="en-US" sz="1600" dirty="0">
                <a:solidFill>
                  <a:srgbClr val="C00000"/>
                </a:solidFill>
                <a:latin typeface="微软雅黑" panose="020B0503020204020204" pitchFamily="34" charset="-122"/>
                <a:ea typeface="微软雅黑" panose="020B0503020204020204" pitchFamily="34" charset="-122"/>
              </a:rPr>
              <a:t>自适应融合</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CA083A34-46B7-8B0B-8A69-198735ADC237}"/>
              </a:ext>
            </a:extLst>
          </p:cNvPr>
          <p:cNvSpPr txBox="1"/>
          <p:nvPr/>
        </p:nvSpPr>
        <p:spPr>
          <a:xfrm>
            <a:off x="7064334" y="4749089"/>
            <a:ext cx="4917086" cy="1193788"/>
          </a:xfrm>
          <a:prstGeom prst="rect">
            <a:avLst/>
          </a:prstGeom>
          <a:noFill/>
        </p:spPr>
        <p:txBody>
          <a:bodyPr wrap="square">
            <a:spAutoFit/>
          </a:bodyPr>
          <a:lstStyle/>
          <a:p>
            <a:pPr algn="just">
              <a:lnSpc>
                <a:spcPct val="150000"/>
              </a:lnSpc>
            </a:pPr>
            <a:r>
              <a:rPr lang="zh-CN" altLang="en-US" sz="1600" dirty="0">
                <a:latin typeface="微软雅黑" panose="020B0503020204020204" pitchFamily="34" charset="-122"/>
                <a:ea typeface="微软雅黑" panose="020B0503020204020204" pitchFamily="34" charset="-122"/>
              </a:rPr>
              <a:t>使用具有多个意图的所有标记来完成句子级的意图</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槽位交互以进行</a:t>
            </a:r>
            <a:r>
              <a:rPr lang="zh-CN" altLang="en-US" sz="1600" dirty="0">
                <a:solidFill>
                  <a:srgbClr val="C00000"/>
                </a:solidFill>
                <a:latin typeface="微软雅黑" panose="020B0503020204020204" pitchFamily="34" charset="-122"/>
                <a:ea typeface="微软雅黑" panose="020B0503020204020204" pitchFamily="34" charset="-122"/>
              </a:rPr>
              <a:t>全局优化</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algn="just">
              <a:lnSpc>
                <a:spcPct val="170000"/>
              </a:lnSpc>
            </a:pPr>
            <a:r>
              <a:rPr lang="zh-CN" altLang="en-US" sz="1600" dirty="0">
                <a:latin typeface="微软雅黑" panose="020B0503020204020204" pitchFamily="34" charset="-122"/>
                <a:ea typeface="微软雅黑" panose="020B0503020204020204" pitchFamily="34" charset="-122"/>
              </a:rPr>
              <a:t>信息融合过程：</a:t>
            </a:r>
            <a:endParaRPr lang="en-US" altLang="zh-CN" sz="1600" dirty="0">
              <a:latin typeface="微软雅黑" panose="020B0503020204020204" pitchFamily="34" charset="-122"/>
              <a:ea typeface="微软雅黑" panose="020B0503020204020204" pitchFamily="34" charset="-122"/>
            </a:endParaRPr>
          </a:p>
        </p:txBody>
      </p:sp>
      <p:grpSp>
        <p:nvGrpSpPr>
          <p:cNvPr id="8" name="组合 7">
            <a:extLst>
              <a:ext uri="{FF2B5EF4-FFF2-40B4-BE49-F238E27FC236}">
                <a16:creationId xmlns:a16="http://schemas.microsoft.com/office/drawing/2014/main" id="{4DB197E0-8826-3334-7A9E-CAA6CBF1BF51}"/>
              </a:ext>
            </a:extLst>
          </p:cNvPr>
          <p:cNvGrpSpPr/>
          <p:nvPr/>
        </p:nvGrpSpPr>
        <p:grpSpPr>
          <a:xfrm>
            <a:off x="7049067" y="4401108"/>
            <a:ext cx="2436558" cy="380810"/>
            <a:chOff x="3731452" y="4863773"/>
            <a:chExt cx="2436558" cy="380810"/>
          </a:xfrm>
        </p:grpSpPr>
        <p:sp>
          <p:nvSpPr>
            <p:cNvPr id="9" name="任意多边形 37">
              <a:extLst>
                <a:ext uri="{FF2B5EF4-FFF2-40B4-BE49-F238E27FC236}">
                  <a16:creationId xmlns:a16="http://schemas.microsoft.com/office/drawing/2014/main" id="{1554F044-ECDA-F44E-9AD3-30FA07A42A18}"/>
                </a:ext>
              </a:extLst>
            </p:cNvPr>
            <p:cNvSpPr/>
            <p:nvPr/>
          </p:nvSpPr>
          <p:spPr>
            <a:xfrm rot="16200000">
              <a:off x="4792155" y="3835899"/>
              <a:ext cx="315151" cy="243655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schemeClr val="bg1"/>
                </a:solidFill>
                <a:latin typeface="Arial" panose="020B0604020202020204" pitchFamily="34" charset="0"/>
                <a:ea typeface="微软雅黑" panose="020B0503020204020204" pitchFamily="34" charset="-122"/>
              </a:endParaRPr>
            </a:p>
            <a:p>
              <a:pPr lvl="1"/>
              <a:endParaRPr lang="zh-CN" altLang="en-US" sz="1200" dirty="0">
                <a:solidFill>
                  <a:schemeClr val="bg1"/>
                </a:solidFill>
              </a:endParaRPr>
            </a:p>
            <a:p>
              <a:pPr lvl="1"/>
              <a:endParaRPr lang="zh-CN" altLang="en-US" sz="1200" dirty="0">
                <a:solidFill>
                  <a:schemeClr val="bg1"/>
                </a:solidFill>
              </a:endParaRPr>
            </a:p>
          </p:txBody>
        </p:sp>
        <p:sp>
          <p:nvSpPr>
            <p:cNvPr id="10" name="文本框 9">
              <a:extLst>
                <a:ext uri="{FF2B5EF4-FFF2-40B4-BE49-F238E27FC236}">
                  <a16:creationId xmlns:a16="http://schemas.microsoft.com/office/drawing/2014/main" id="{9C5DDC94-DF16-1EFC-167B-F7E1FC41DE1F}"/>
                </a:ext>
              </a:extLst>
            </p:cNvPr>
            <p:cNvSpPr txBox="1"/>
            <p:nvPr/>
          </p:nvSpPr>
          <p:spPr>
            <a:xfrm>
              <a:off x="3837902" y="4863773"/>
              <a:ext cx="2223657" cy="380810"/>
            </a:xfrm>
            <a:prstGeom prst="rect">
              <a:avLst/>
            </a:prstGeom>
            <a:noFill/>
          </p:spPr>
          <p:txBody>
            <a:bodyPr wrap="square" rtlCol="0">
              <a:spAutoFit/>
            </a:bodyPr>
            <a:lstStyle/>
            <a:p>
              <a:pPr algn="ctr">
                <a:lnSpc>
                  <a:spcPct val="130000"/>
                </a:lnSpc>
              </a:pPr>
              <a:r>
                <a:rPr lang="zh-CN" altLang="en-US" sz="1600" dirty="0">
                  <a:solidFill>
                    <a:schemeClr val="bg1"/>
                  </a:solidFill>
                  <a:latin typeface="Arial" panose="020B0604020202020204" pitchFamily="34" charset="0"/>
                  <a:ea typeface="微软雅黑" panose="020B0503020204020204" pitchFamily="34" charset="-122"/>
                </a:rPr>
                <a:t>全局图交互模块</a:t>
              </a:r>
              <a:endParaRPr lang="zh-CN" altLang="en-US" sz="1200" dirty="0">
                <a:solidFill>
                  <a:schemeClr val="bg1"/>
                </a:solidFill>
                <a:latin typeface="Arial" panose="020B0604020202020204" pitchFamily="34" charset="0"/>
                <a:ea typeface="微软雅黑" panose="020B0503020204020204" pitchFamily="34" charset="-122"/>
              </a:endParaRPr>
            </a:p>
          </p:txBody>
        </p:sp>
      </p:grpSp>
      <p:sp>
        <p:nvSpPr>
          <p:cNvPr id="11" name="矩形 10">
            <a:extLst>
              <a:ext uri="{FF2B5EF4-FFF2-40B4-BE49-F238E27FC236}">
                <a16:creationId xmlns:a16="http://schemas.microsoft.com/office/drawing/2014/main" id="{B09D6844-8597-6602-750F-06DA18FF297A}"/>
              </a:ext>
            </a:extLst>
          </p:cNvPr>
          <p:cNvSpPr/>
          <p:nvPr/>
        </p:nvSpPr>
        <p:spPr>
          <a:xfrm>
            <a:off x="7066597" y="4742499"/>
            <a:ext cx="4914823" cy="1357200"/>
          </a:xfrm>
          <a:prstGeom prst="rect">
            <a:avLst/>
          </a:prstGeom>
          <a:noFill/>
          <a:ln>
            <a:solidFill>
              <a:srgbClr val="006C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9C63D5AB-5531-3B37-71AC-9F6E681C51B2}"/>
              </a:ext>
            </a:extLst>
          </p:cNvPr>
          <p:cNvPicPr>
            <a:picLocks noChangeAspect="1"/>
          </p:cNvPicPr>
          <p:nvPr/>
        </p:nvPicPr>
        <p:blipFill>
          <a:blip r:embed="rId3"/>
          <a:stretch>
            <a:fillRect/>
          </a:stretch>
        </p:blipFill>
        <p:spPr>
          <a:xfrm>
            <a:off x="4007768" y="1485025"/>
            <a:ext cx="2645607" cy="2906506"/>
          </a:xfrm>
          <a:prstGeom prst="rect">
            <a:avLst/>
          </a:prstGeom>
        </p:spPr>
      </p:pic>
      <p:pic>
        <p:nvPicPr>
          <p:cNvPr id="13" name="图片 12">
            <a:extLst>
              <a:ext uri="{FF2B5EF4-FFF2-40B4-BE49-F238E27FC236}">
                <a16:creationId xmlns:a16="http://schemas.microsoft.com/office/drawing/2014/main" id="{5B66A36E-7D8C-0460-1030-181388912366}"/>
              </a:ext>
            </a:extLst>
          </p:cNvPr>
          <p:cNvPicPr>
            <a:picLocks noChangeAspect="1"/>
          </p:cNvPicPr>
          <p:nvPr/>
        </p:nvPicPr>
        <p:blipFill>
          <a:blip r:embed="rId4"/>
          <a:stretch>
            <a:fillRect/>
          </a:stretch>
        </p:blipFill>
        <p:spPr>
          <a:xfrm>
            <a:off x="7531453" y="1480940"/>
            <a:ext cx="2993039" cy="2899669"/>
          </a:xfrm>
          <a:prstGeom prst="rect">
            <a:avLst/>
          </a:prstGeom>
        </p:spPr>
      </p:pic>
      <p:graphicFrame>
        <p:nvGraphicFramePr>
          <p:cNvPr id="20" name="对象 19">
            <a:extLst>
              <a:ext uri="{FF2B5EF4-FFF2-40B4-BE49-F238E27FC236}">
                <a16:creationId xmlns:a16="http://schemas.microsoft.com/office/drawing/2014/main" id="{F4598F47-2775-11CE-2EC7-DFB99CD11175}"/>
              </a:ext>
            </a:extLst>
          </p:cNvPr>
          <p:cNvGraphicFramePr>
            <a:graphicFrameLocks noChangeAspect="1"/>
          </p:cNvGraphicFramePr>
          <p:nvPr>
            <p:extLst>
              <p:ext uri="{D42A27DB-BD31-4B8C-83A1-F6EECF244321}">
                <p14:modId xmlns:p14="http://schemas.microsoft.com/office/powerpoint/2010/main" val="2542103290"/>
              </p:ext>
            </p:extLst>
          </p:nvPr>
        </p:nvGraphicFramePr>
        <p:xfrm>
          <a:off x="8544272" y="5431984"/>
          <a:ext cx="3438823" cy="661312"/>
        </p:xfrm>
        <a:graphic>
          <a:graphicData uri="http://schemas.openxmlformats.org/presentationml/2006/ole">
            <mc:AlternateContent xmlns:mc="http://schemas.openxmlformats.org/markup-compatibility/2006">
              <mc:Choice xmlns:v="urn:schemas-microsoft-com:vml" Requires="v">
                <p:oleObj name="Equation" r:id="rId5" imgW="2641320" imgH="507960" progId="Equation.DSMT4">
                  <p:embed/>
                </p:oleObj>
              </mc:Choice>
              <mc:Fallback>
                <p:oleObj name="Equation" r:id="rId5" imgW="2641320" imgH="507960" progId="Equation.DSMT4">
                  <p:embed/>
                  <p:pic>
                    <p:nvPicPr>
                      <p:cNvPr id="0" name=""/>
                      <p:cNvPicPr/>
                      <p:nvPr/>
                    </p:nvPicPr>
                    <p:blipFill>
                      <a:blip r:embed="rId6"/>
                      <a:stretch>
                        <a:fillRect/>
                      </a:stretch>
                    </p:blipFill>
                    <p:spPr>
                      <a:xfrm>
                        <a:off x="8544272" y="5431984"/>
                        <a:ext cx="3438823" cy="661312"/>
                      </a:xfrm>
                      <a:prstGeom prst="rect">
                        <a:avLst/>
                      </a:prstGeom>
                    </p:spPr>
                  </p:pic>
                </p:oleObj>
              </mc:Fallback>
            </mc:AlternateContent>
          </a:graphicData>
        </a:graphic>
      </p:graphicFrame>
    </p:spTree>
    <p:extLst>
      <p:ext uri="{BB962C8B-B14F-4D97-AF65-F5344CB8AC3E}">
        <p14:creationId xmlns:p14="http://schemas.microsoft.com/office/powerpoint/2010/main" val="3277557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2">
            <a:extLst>
              <a:ext uri="{FF2B5EF4-FFF2-40B4-BE49-F238E27FC236}">
                <a16:creationId xmlns:a16="http://schemas.microsoft.com/office/drawing/2014/main" id="{895BDC04-8F62-4864-92D6-329EF4066482}"/>
              </a:ext>
            </a:extLst>
          </p:cNvPr>
          <p:cNvSpPr txBox="1">
            <a:spLocks noChangeArrowheads="1"/>
          </p:cNvSpPr>
          <p:nvPr/>
        </p:nvSpPr>
        <p:spPr bwMode="auto">
          <a:xfrm>
            <a:off x="192082" y="758301"/>
            <a:ext cx="7668114"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2.1</a:t>
            </a:r>
            <a:r>
              <a:rPr lang="zh-CN" altLang="en-US" sz="2000" dirty="0">
                <a:latin typeface="微软雅黑" panose="020B0503020204020204" pitchFamily="34" charset="-122"/>
                <a:ea typeface="微软雅黑" panose="020B0503020204020204" pitchFamily="34" charset="-122"/>
              </a:rPr>
              <a:t> 研究内容二</a:t>
            </a:r>
            <a:r>
              <a:rPr lang="en-US" altLang="zh-CN" sz="2000" dirty="0">
                <a:latin typeface="微软雅黑" panose="020B0503020204020204" pitchFamily="34" charset="-122"/>
                <a:ea typeface="微软雅黑" panose="020B0503020204020204" pitchFamily="34" charset="-122"/>
              </a:rPr>
              <a:t>—</a:t>
            </a:r>
            <a:r>
              <a:rPr lang="zh-CN" altLang="en-US" sz="2000" dirty="0">
                <a:solidFill>
                  <a:schemeClr val="accent2">
                    <a:lumMod val="75000"/>
                  </a:schemeClr>
                </a:solidFill>
                <a:latin typeface="微软雅黑" panose="020B0503020204020204" pitchFamily="34" charset="-122"/>
                <a:ea typeface="微软雅黑" panose="020B0503020204020204" pitchFamily="34" charset="-122"/>
              </a:rPr>
              <a:t>基于标签感知图交互的自然语言理解</a:t>
            </a:r>
          </a:p>
          <a:p>
            <a:pPr eaLnBrk="1" hangingPunct="1">
              <a:buFont typeface="Arial" panose="020B0604020202020204" pitchFamily="34" charset="0"/>
              <a:buNone/>
            </a:pPr>
            <a:endParaRPr lang="zh-CN" altLang="en-US" sz="2000"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39" name="流程图: 手动输入 38">
            <a:extLst>
              <a:ext uri="{FF2B5EF4-FFF2-40B4-BE49-F238E27FC236}">
                <a16:creationId xmlns:a16="http://schemas.microsoft.com/office/drawing/2014/main" id="{EE7830EA-CE45-4481-9AEF-2263D7DD235A}"/>
              </a:ext>
            </a:extLst>
          </p:cNvPr>
          <p:cNvSpPr/>
          <p:nvPr/>
        </p:nvSpPr>
        <p:spPr>
          <a:xfrm>
            <a:off x="6016000" y="44301"/>
            <a:ext cx="1016219" cy="338554"/>
          </a:xfrm>
          <a:prstGeom prst="flowChartManualInpu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研究目标</a:t>
            </a:r>
          </a:p>
        </p:txBody>
      </p:sp>
      <p:grpSp>
        <p:nvGrpSpPr>
          <p:cNvPr id="40" name="组合 39">
            <a:extLst>
              <a:ext uri="{FF2B5EF4-FFF2-40B4-BE49-F238E27FC236}">
                <a16:creationId xmlns:a16="http://schemas.microsoft.com/office/drawing/2014/main" id="{93C62636-195A-4920-9B5F-1F2DCA322A8D}"/>
              </a:ext>
            </a:extLst>
          </p:cNvPr>
          <p:cNvGrpSpPr/>
          <p:nvPr/>
        </p:nvGrpSpPr>
        <p:grpSpPr>
          <a:xfrm>
            <a:off x="9804413" y="44301"/>
            <a:ext cx="2177007" cy="339300"/>
            <a:chOff x="4562654" y="3356255"/>
            <a:chExt cx="1063943" cy="339300"/>
          </a:xfrm>
        </p:grpSpPr>
        <p:sp>
          <p:nvSpPr>
            <p:cNvPr id="41" name="矩形 40">
              <a:extLst>
                <a:ext uri="{FF2B5EF4-FFF2-40B4-BE49-F238E27FC236}">
                  <a16:creationId xmlns:a16="http://schemas.microsoft.com/office/drawing/2014/main" id="{32E97031-AF01-45DD-AD50-79477F319DEA}"/>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AF1DF808-840C-4C0A-AEF6-950D1AE3F77A}"/>
                </a:ext>
              </a:extLst>
            </p:cNvPr>
            <p:cNvSpPr txBox="1"/>
            <p:nvPr/>
          </p:nvSpPr>
          <p:spPr>
            <a:xfrm>
              <a:off x="4574697" y="3356255"/>
              <a:ext cx="1037645"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学术指标与成果指标</a:t>
              </a:r>
            </a:p>
          </p:txBody>
        </p:sp>
      </p:grpSp>
      <p:sp>
        <p:nvSpPr>
          <p:cNvPr id="43" name="矩形 42">
            <a:extLst>
              <a:ext uri="{FF2B5EF4-FFF2-40B4-BE49-F238E27FC236}">
                <a16:creationId xmlns:a16="http://schemas.microsoft.com/office/drawing/2014/main" id="{9310212F-D47E-4756-BF41-C2F0006B94C3}"/>
              </a:ext>
            </a:extLst>
          </p:cNvPr>
          <p:cNvSpPr/>
          <p:nvPr/>
        </p:nvSpPr>
        <p:spPr>
          <a:xfrm>
            <a:off x="7086031" y="44301"/>
            <a:ext cx="2689211" cy="338554"/>
          </a:xfrm>
          <a:prstGeom prst="rec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667B5CD7-DEFA-42B3-BD74-A4C3C8568206}"/>
              </a:ext>
            </a:extLst>
          </p:cNvPr>
          <p:cNvSpPr txBox="1"/>
          <p:nvPr/>
        </p:nvSpPr>
        <p:spPr>
          <a:xfrm>
            <a:off x="7566540" y="54115"/>
            <a:ext cx="1728192" cy="338554"/>
          </a:xfrm>
          <a:prstGeom prst="rect">
            <a:avLst/>
          </a:prstGeom>
          <a:noFill/>
          <a:ln>
            <a:noFill/>
          </a:ln>
          <a:effectLst>
            <a:outerShdw blurRad="50800" dist="38100" dir="2700000" algn="tl" rotWithShape="0">
              <a:prstClr val="black">
                <a:alpha val="40000"/>
              </a:prstClr>
            </a:outerShdw>
          </a:effectLst>
        </p:spPr>
        <p:txBody>
          <a:bodyPr wrap="square" rtlCol="0">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论文工作进度</a:t>
            </a:r>
          </a:p>
        </p:txBody>
      </p:sp>
      <p:graphicFrame>
        <p:nvGraphicFramePr>
          <p:cNvPr id="3" name="表格 11">
            <a:extLst>
              <a:ext uri="{FF2B5EF4-FFF2-40B4-BE49-F238E27FC236}">
                <a16:creationId xmlns:a16="http://schemas.microsoft.com/office/drawing/2014/main" id="{6AED421F-9BF7-EC88-CAF1-2F1D76346E29}"/>
              </a:ext>
            </a:extLst>
          </p:cNvPr>
          <p:cNvGraphicFramePr>
            <a:graphicFrameLocks noGrp="1"/>
          </p:cNvGraphicFramePr>
          <p:nvPr>
            <p:extLst>
              <p:ext uri="{D42A27DB-BD31-4B8C-83A1-F6EECF244321}">
                <p14:modId xmlns:p14="http://schemas.microsoft.com/office/powerpoint/2010/main" val="2797446889"/>
              </p:ext>
            </p:extLst>
          </p:nvPr>
        </p:nvGraphicFramePr>
        <p:xfrm>
          <a:off x="192082" y="1978300"/>
          <a:ext cx="5220000" cy="4511040"/>
        </p:xfrm>
        <a:graphic>
          <a:graphicData uri="http://schemas.openxmlformats.org/drawingml/2006/table">
            <a:tbl>
              <a:tblPr firstRow="1" bandRow="1">
                <a:tableStyleId>{93296810-A885-4BE3-A3E7-6D5BEEA58F35}</a:tableStyleId>
              </a:tblPr>
              <a:tblGrid>
                <a:gridCol w="1116000">
                  <a:extLst>
                    <a:ext uri="{9D8B030D-6E8A-4147-A177-3AD203B41FA5}">
                      <a16:colId xmlns:a16="http://schemas.microsoft.com/office/drawing/2014/main" val="4077379464"/>
                    </a:ext>
                  </a:extLst>
                </a:gridCol>
                <a:gridCol w="684000">
                  <a:extLst>
                    <a:ext uri="{9D8B030D-6E8A-4147-A177-3AD203B41FA5}">
                      <a16:colId xmlns:a16="http://schemas.microsoft.com/office/drawing/2014/main" val="1356329157"/>
                    </a:ext>
                  </a:extLst>
                </a:gridCol>
                <a:gridCol w="684000">
                  <a:extLst>
                    <a:ext uri="{9D8B030D-6E8A-4147-A177-3AD203B41FA5}">
                      <a16:colId xmlns:a16="http://schemas.microsoft.com/office/drawing/2014/main" val="4221413600"/>
                    </a:ext>
                  </a:extLst>
                </a:gridCol>
                <a:gridCol w="684000">
                  <a:extLst>
                    <a:ext uri="{9D8B030D-6E8A-4147-A177-3AD203B41FA5}">
                      <a16:colId xmlns:a16="http://schemas.microsoft.com/office/drawing/2014/main" val="3146378242"/>
                    </a:ext>
                  </a:extLst>
                </a:gridCol>
                <a:gridCol w="684000">
                  <a:extLst>
                    <a:ext uri="{9D8B030D-6E8A-4147-A177-3AD203B41FA5}">
                      <a16:colId xmlns:a16="http://schemas.microsoft.com/office/drawing/2014/main" val="3624620842"/>
                    </a:ext>
                  </a:extLst>
                </a:gridCol>
                <a:gridCol w="684000">
                  <a:extLst>
                    <a:ext uri="{9D8B030D-6E8A-4147-A177-3AD203B41FA5}">
                      <a16:colId xmlns:a16="http://schemas.microsoft.com/office/drawing/2014/main" val="3342770004"/>
                    </a:ext>
                  </a:extLst>
                </a:gridCol>
                <a:gridCol w="684000">
                  <a:extLst>
                    <a:ext uri="{9D8B030D-6E8A-4147-A177-3AD203B41FA5}">
                      <a16:colId xmlns:a16="http://schemas.microsoft.com/office/drawing/2014/main" val="158370337"/>
                    </a:ext>
                  </a:extLst>
                </a:gridCol>
              </a:tblGrid>
              <a:tr h="185420">
                <a:tc rowSpan="2">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模型</a:t>
                      </a:r>
                    </a:p>
                  </a:txBody>
                  <a:tcPr anchor="ctr"/>
                </a:tc>
                <a:tc gridSpan="3">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MixATIS</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hMerge="1">
                  <a:txBody>
                    <a:bodyPr/>
                    <a:lstStyle/>
                    <a:p>
                      <a:pPr marL="0" algn="ctr" defTabSz="685800" rtl="0" eaLnBrk="1" latinLnBrk="0" hangingPunct="1"/>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hMerge="1">
                  <a:txBody>
                    <a:bodyPr/>
                    <a:lstStyle/>
                    <a:p>
                      <a:pPr marL="0" algn="ctr" defTabSz="685800" rtl="0" eaLnBrk="1" latinLnBrk="0" hangingPunct="1"/>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gridSpan="3">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MixSnips</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hMerge="1">
                  <a:txBody>
                    <a:bodyPr/>
                    <a:lstStyle/>
                    <a:p>
                      <a:pPr marL="0" algn="ctr" defTabSz="685800" rtl="0" eaLnBrk="1" latinLnBrk="0" hangingPunct="1"/>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hMerge="1">
                  <a:txBody>
                    <a:bodyPr/>
                    <a:lstStyle/>
                    <a:p>
                      <a:pPr marL="0" algn="ctr" defTabSz="685800" rtl="0" eaLnBrk="1" latinLnBrk="0" hangingPunct="1"/>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2719941944"/>
                  </a:ext>
                </a:extLst>
              </a:tr>
              <a:tr h="185420">
                <a:tc vMerge="1">
                  <a:txBody>
                    <a:bodyPr/>
                    <a:lstStyle/>
                    <a:p>
                      <a:endParaRPr lang="zh-CN" altLang="en-US"/>
                    </a:p>
                  </a:txBody>
                  <a:tcP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Overall (Acc,%)</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Slot (F1,%)</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Intent (Acc,%)</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Overall (Acc,%)</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Slot (F1,%)</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Intent (Acc,%)</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extLst>
                  <a:ext uri="{0D108BD9-81ED-4DB2-BD59-A6C34878D82A}">
                    <a16:rowId xmlns:a16="http://schemas.microsoft.com/office/drawing/2014/main" val="2101756715"/>
                  </a:ext>
                </a:extLst>
              </a:tr>
              <a:tr h="370840">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Attention BiRNN</a:t>
                      </a:r>
                      <a:r>
                        <a:rPr lang="en-US" altLang="zh-CN" sz="1200" b="1" kern="1200" baseline="30000" dirty="0">
                          <a:solidFill>
                            <a:schemeClr val="tx1"/>
                          </a:solidFill>
                          <a:latin typeface="Times New Roman" panose="02020603050405020304" pitchFamily="18" charset="0"/>
                          <a:ea typeface="微软雅黑" panose="020B0503020204020204" pitchFamily="34" charset="-122"/>
                          <a:cs typeface="+mn-cs"/>
                        </a:rPr>
                        <a:t>[32]</a:t>
                      </a:r>
                      <a:endParaRPr lang="zh-CN" altLang="en-US" sz="1200" b="1" kern="1200" baseline="3000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39.1</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86.4</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74.6</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59.5</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89.4</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95.4</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3496552292"/>
                  </a:ext>
                </a:extLst>
              </a:tr>
              <a:tr h="370840">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Slot-Gated</a:t>
                      </a:r>
                      <a:r>
                        <a:rPr lang="en-US" altLang="zh-CN" sz="1200" b="1" kern="1200" baseline="30000" dirty="0">
                          <a:solidFill>
                            <a:schemeClr val="tx1"/>
                          </a:solidFill>
                          <a:latin typeface="Times New Roman" panose="02020603050405020304" pitchFamily="18" charset="0"/>
                          <a:ea typeface="微软雅黑" panose="020B0503020204020204" pitchFamily="34" charset="-122"/>
                          <a:cs typeface="+mn-cs"/>
                        </a:rPr>
                        <a:t>[15]</a:t>
                      </a:r>
                      <a:endParaRPr lang="zh-CN" altLang="en-US" sz="1200" b="1" kern="1200" baseline="3000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35.5</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87.7</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63.9</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55.4</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87.9</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94.6</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430378164"/>
                  </a:ext>
                </a:extLst>
              </a:tr>
              <a:tr h="370840">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Bi-Model</a:t>
                      </a:r>
                      <a:r>
                        <a:rPr lang="en-US" altLang="zh-CN" sz="1200" b="1" kern="1200" baseline="30000" dirty="0">
                          <a:solidFill>
                            <a:schemeClr val="tx1"/>
                          </a:solidFill>
                          <a:latin typeface="Times New Roman" panose="02020603050405020304" pitchFamily="18" charset="0"/>
                          <a:ea typeface="微软雅黑" panose="020B0503020204020204" pitchFamily="34" charset="-122"/>
                          <a:cs typeface="+mn-cs"/>
                        </a:rPr>
                        <a:t>[23]</a:t>
                      </a:r>
                      <a:endParaRPr lang="zh-CN" altLang="en-US" sz="1200" b="1" kern="1200" baseline="3000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34.4</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83.9</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70.3</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63.4</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90.7</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95.6</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3973111081"/>
                  </a:ext>
                </a:extLst>
              </a:tr>
              <a:tr h="370840">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SF-ID</a:t>
                      </a:r>
                      <a:r>
                        <a:rPr lang="en-US" altLang="zh-CN" sz="1200" b="1" kern="1200" baseline="30000" dirty="0">
                          <a:solidFill>
                            <a:schemeClr val="tx1"/>
                          </a:solidFill>
                          <a:latin typeface="Times New Roman" panose="02020603050405020304" pitchFamily="18" charset="0"/>
                          <a:ea typeface="微软雅黑" panose="020B0503020204020204" pitchFamily="34" charset="-122"/>
                          <a:cs typeface="+mn-cs"/>
                        </a:rPr>
                        <a:t>[34]</a:t>
                      </a:r>
                      <a:endParaRPr lang="zh-CN" altLang="en-US" sz="1200" b="1" kern="1200" baseline="3000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34.9</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87.4</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66.2</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59.9</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90.6</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95.0</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4281510404"/>
                  </a:ext>
                </a:extLst>
              </a:tr>
              <a:tr h="370840">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Stack-Propagation (Concat)</a:t>
                      </a:r>
                      <a:r>
                        <a:rPr lang="en-US" altLang="zh-CN" sz="1200" b="1" kern="1200" baseline="30000" dirty="0">
                          <a:solidFill>
                            <a:schemeClr val="tx1"/>
                          </a:solidFill>
                          <a:latin typeface="Times New Roman" panose="02020603050405020304" pitchFamily="18" charset="0"/>
                          <a:ea typeface="微软雅黑" panose="020B0503020204020204" pitchFamily="34" charset="-122"/>
                          <a:cs typeface="+mn-cs"/>
                        </a:rPr>
                        <a:t>[25]</a:t>
                      </a:r>
                      <a:endParaRPr lang="zh-CN" altLang="en-US" sz="1200" b="1" kern="1200" baseline="3000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39.6</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86.5</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76.2</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72.4</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93.7</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96.2</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4201978658"/>
                  </a:ext>
                </a:extLst>
              </a:tr>
              <a:tr h="370840">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Joint Multiple ID-SF</a:t>
                      </a:r>
                      <a:r>
                        <a:rPr lang="en-US" altLang="zh-CN" sz="1200" b="1" kern="1200" baseline="30000" dirty="0">
                          <a:solidFill>
                            <a:schemeClr val="tx1"/>
                          </a:solidFill>
                          <a:latin typeface="Times New Roman" panose="02020603050405020304" pitchFamily="18" charset="0"/>
                          <a:ea typeface="微软雅黑" panose="020B0503020204020204" pitchFamily="34" charset="-122"/>
                          <a:cs typeface="+mn-cs"/>
                        </a:rPr>
                        <a:t>[18]</a:t>
                      </a:r>
                      <a:endParaRPr lang="zh-CN" altLang="en-US" sz="1200" b="1" kern="1200" baseline="3000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36.1</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84.6</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73.4</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62.9</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90.6</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95.1</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349754179"/>
                  </a:ext>
                </a:extLst>
              </a:tr>
              <a:tr h="370840">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AGIF</a:t>
                      </a:r>
                      <a:r>
                        <a:rPr lang="en-US" altLang="zh-CN" sz="1200" b="1" kern="1200" baseline="30000" dirty="0">
                          <a:solidFill>
                            <a:schemeClr val="tx1"/>
                          </a:solidFill>
                          <a:latin typeface="Times New Roman" panose="02020603050405020304" pitchFamily="18" charset="0"/>
                          <a:ea typeface="微软雅黑" panose="020B0503020204020204" pitchFamily="34" charset="-122"/>
                          <a:cs typeface="+mn-cs"/>
                        </a:rPr>
                        <a:t>[19]</a:t>
                      </a:r>
                      <a:endParaRPr lang="zh-CN" altLang="en-US" sz="1200" b="1" kern="1200" baseline="3000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40.8</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86.7</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74.4</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74.2</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94.2</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95.1</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2044158599"/>
                  </a:ext>
                </a:extLst>
              </a:tr>
              <a:tr h="370840">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SDJN</a:t>
                      </a:r>
                      <a:r>
                        <a:rPr lang="en-US" altLang="zh-CN" sz="1200" b="1" kern="1200" baseline="30000" dirty="0">
                          <a:solidFill>
                            <a:schemeClr val="tx1"/>
                          </a:solidFill>
                          <a:latin typeface="Times New Roman" panose="02020603050405020304" pitchFamily="18" charset="0"/>
                          <a:ea typeface="微软雅黑" panose="020B0503020204020204" pitchFamily="34" charset="-122"/>
                          <a:cs typeface="+mn-cs"/>
                        </a:rPr>
                        <a:t>[36]</a:t>
                      </a:r>
                      <a:endParaRPr lang="zh-CN" altLang="en-US" sz="1200" b="1" kern="1200" baseline="3000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44.6</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88.2</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77.1</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75.7</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94.4</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96.5</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3222089464"/>
                  </a:ext>
                </a:extLst>
              </a:tr>
              <a:tr h="370840">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LAGIM</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49.9</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88.3</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77.8</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77.3</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94.8</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97.1</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86716710"/>
                  </a:ext>
                </a:extLst>
              </a:tr>
            </a:tbl>
          </a:graphicData>
        </a:graphic>
      </p:graphicFrame>
      <p:sp>
        <p:nvSpPr>
          <p:cNvPr id="12" name="文本框 11">
            <a:extLst>
              <a:ext uri="{FF2B5EF4-FFF2-40B4-BE49-F238E27FC236}">
                <a16:creationId xmlns:a16="http://schemas.microsoft.com/office/drawing/2014/main" id="{733F5220-CBB6-A537-B263-77B9DB249044}"/>
              </a:ext>
            </a:extLst>
          </p:cNvPr>
          <p:cNvSpPr txBox="1"/>
          <p:nvPr/>
        </p:nvSpPr>
        <p:spPr>
          <a:xfrm>
            <a:off x="1257082" y="1368957"/>
            <a:ext cx="3090000" cy="584775"/>
          </a:xfrm>
          <a:prstGeom prst="rect">
            <a:avLst/>
          </a:prstGeom>
          <a:noFill/>
        </p:spPr>
        <p:txBody>
          <a:bodyPr wrap="square" rtlCol="0">
            <a:spAutoFit/>
          </a:bodyPr>
          <a:lstStyle/>
          <a:p>
            <a:pPr algn="ctr"/>
            <a:r>
              <a:rPr lang="zh-CN" altLang="en-US" sz="1600" dirty="0">
                <a:latin typeface="微软雅黑" panose="020B0503020204020204" pitchFamily="34" charset="-122"/>
                <a:ea typeface="微软雅黑" panose="020B0503020204020204" pitchFamily="34" charset="-122"/>
              </a:rPr>
              <a:t>模型在两个数据集上的实验结果</a:t>
            </a:r>
            <a:endParaRPr lang="en-US" altLang="zh-CN" sz="1600" dirty="0">
              <a:latin typeface="微软雅黑" panose="020B0503020204020204" pitchFamily="34" charset="-122"/>
              <a:ea typeface="微软雅黑" panose="020B0503020204020204" pitchFamily="34" charset="-122"/>
            </a:endParaRPr>
          </a:p>
          <a:p>
            <a:pPr algn="ctr"/>
            <a:r>
              <a:rPr lang="zh-CN" altLang="en-US" sz="1600" dirty="0">
                <a:latin typeface="微软雅黑" panose="020B0503020204020204" pitchFamily="34" charset="-122"/>
                <a:ea typeface="微软雅黑" panose="020B0503020204020204" pitchFamily="34" charset="-122"/>
              </a:rPr>
              <a:t>（红色：最好 蓝色：次好）</a:t>
            </a:r>
          </a:p>
        </p:txBody>
      </p:sp>
      <p:sp>
        <p:nvSpPr>
          <p:cNvPr id="14" name="椭圆 13">
            <a:extLst>
              <a:ext uri="{FF2B5EF4-FFF2-40B4-BE49-F238E27FC236}">
                <a16:creationId xmlns:a16="http://schemas.microsoft.com/office/drawing/2014/main" id="{3061635E-2A43-91ED-B3F8-E254115BE461}"/>
              </a:ext>
            </a:extLst>
          </p:cNvPr>
          <p:cNvSpPr/>
          <p:nvPr/>
        </p:nvSpPr>
        <p:spPr>
          <a:xfrm>
            <a:off x="3467708" y="6201308"/>
            <a:ext cx="471991" cy="19709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15" name="椭圆 14">
            <a:extLst>
              <a:ext uri="{FF2B5EF4-FFF2-40B4-BE49-F238E27FC236}">
                <a16:creationId xmlns:a16="http://schemas.microsoft.com/office/drawing/2014/main" id="{64139982-E39E-4192-5EB7-76CA40523E60}"/>
              </a:ext>
            </a:extLst>
          </p:cNvPr>
          <p:cNvSpPr/>
          <p:nvPr/>
        </p:nvSpPr>
        <p:spPr>
          <a:xfrm>
            <a:off x="1415480" y="6201308"/>
            <a:ext cx="471991" cy="19709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16" name="椭圆 15">
            <a:extLst>
              <a:ext uri="{FF2B5EF4-FFF2-40B4-BE49-F238E27FC236}">
                <a16:creationId xmlns:a16="http://schemas.microsoft.com/office/drawing/2014/main" id="{56FD9861-7595-B64E-3A17-2BA2DBD06058}"/>
              </a:ext>
            </a:extLst>
          </p:cNvPr>
          <p:cNvSpPr/>
          <p:nvPr/>
        </p:nvSpPr>
        <p:spPr>
          <a:xfrm>
            <a:off x="3468130" y="5841268"/>
            <a:ext cx="471991" cy="197098"/>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17" name="椭圆 16">
            <a:extLst>
              <a:ext uri="{FF2B5EF4-FFF2-40B4-BE49-F238E27FC236}">
                <a16:creationId xmlns:a16="http://schemas.microsoft.com/office/drawing/2014/main" id="{6EAE9914-6BC5-EC39-5C2B-93AEF8F3D27C}"/>
              </a:ext>
            </a:extLst>
          </p:cNvPr>
          <p:cNvSpPr/>
          <p:nvPr/>
        </p:nvSpPr>
        <p:spPr>
          <a:xfrm>
            <a:off x="1415480" y="5841268"/>
            <a:ext cx="471991" cy="197098"/>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19" name="矩形 18">
            <a:extLst>
              <a:ext uri="{FF2B5EF4-FFF2-40B4-BE49-F238E27FC236}">
                <a16:creationId xmlns:a16="http://schemas.microsoft.com/office/drawing/2014/main" id="{F6C667B0-3D53-FEFF-BEBB-38118952C196}"/>
              </a:ext>
            </a:extLst>
          </p:cNvPr>
          <p:cNvSpPr/>
          <p:nvPr/>
        </p:nvSpPr>
        <p:spPr>
          <a:xfrm>
            <a:off x="5627948" y="1485900"/>
            <a:ext cx="6324304" cy="15470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A89C708A-6A45-1070-0965-99964AACD188}"/>
              </a:ext>
            </a:extLst>
          </p:cNvPr>
          <p:cNvSpPr txBox="1"/>
          <p:nvPr/>
        </p:nvSpPr>
        <p:spPr>
          <a:xfrm>
            <a:off x="5627948" y="1448780"/>
            <a:ext cx="6324304" cy="1526187"/>
          </a:xfrm>
          <a:prstGeom prst="rect">
            <a:avLst/>
          </a:prstGeom>
          <a:noFill/>
        </p:spPr>
        <p:txBody>
          <a:bodyPr wrap="square" rtlCol="0">
            <a:spAutoFit/>
          </a:bodyPr>
          <a:lstStyle/>
          <a:p>
            <a:pPr algn="just">
              <a:lnSpc>
                <a:spcPct val="150000"/>
              </a:lnSpc>
            </a:pPr>
            <a:r>
              <a:rPr lang="zh-CN" altLang="en-US" sz="1600" dirty="0">
                <a:latin typeface="微软雅黑" panose="020B0503020204020204" pitchFamily="34" charset="-122"/>
                <a:ea typeface="微软雅黑" panose="020B0503020204020204" pitchFamily="34" charset="-122"/>
              </a:rPr>
              <a:t>与效果最好的</a:t>
            </a:r>
            <a:r>
              <a:rPr lang="en-US" altLang="zh-CN" sz="1600" dirty="0">
                <a:latin typeface="微软雅黑" panose="020B0503020204020204" pitchFamily="34" charset="-122"/>
                <a:ea typeface="微软雅黑" panose="020B0503020204020204" pitchFamily="34" charset="-122"/>
              </a:rPr>
              <a:t>SDJN</a:t>
            </a:r>
            <a:r>
              <a:rPr lang="zh-CN" altLang="en-US" sz="1600" dirty="0">
                <a:latin typeface="微软雅黑" panose="020B0503020204020204" pitchFamily="34" charset="-122"/>
                <a:ea typeface="微软雅黑" panose="020B0503020204020204" pitchFamily="34" charset="-122"/>
              </a:rPr>
              <a:t>相比，在</a:t>
            </a:r>
            <a:r>
              <a:rPr lang="en-US" altLang="zh-CN" sz="1600" dirty="0">
                <a:latin typeface="微软雅黑" panose="020B0503020204020204" pitchFamily="34" charset="-122"/>
                <a:ea typeface="微软雅黑" panose="020B0503020204020204" pitchFamily="34" charset="-122"/>
              </a:rPr>
              <a:t>MixATIS</a:t>
            </a:r>
            <a:r>
              <a:rPr lang="zh-CN" altLang="en-US" sz="1600" dirty="0">
                <a:latin typeface="微软雅黑" panose="020B0503020204020204" pitchFamily="34" charset="-122"/>
                <a:ea typeface="微软雅黑" panose="020B0503020204020204" pitchFamily="34" charset="-122"/>
              </a:rPr>
              <a:t>数据集上，整体准确率</a:t>
            </a:r>
            <a:r>
              <a:rPr lang="zh-CN" altLang="en-US" sz="1600" dirty="0">
                <a:solidFill>
                  <a:srgbClr val="C00000"/>
                </a:solidFill>
                <a:latin typeface="微软雅黑" panose="020B0503020204020204" pitchFamily="34" charset="-122"/>
                <a:ea typeface="微软雅黑" panose="020B0503020204020204" pitchFamily="34" charset="-122"/>
              </a:rPr>
              <a:t>提升了</a:t>
            </a:r>
            <a:r>
              <a:rPr lang="en-US" altLang="zh-CN" sz="1600" dirty="0">
                <a:solidFill>
                  <a:srgbClr val="C00000"/>
                </a:solidFill>
                <a:latin typeface="微软雅黑" panose="020B0503020204020204" pitchFamily="34" charset="-122"/>
                <a:ea typeface="微软雅黑" panose="020B0503020204020204" pitchFamily="34" charset="-122"/>
              </a:rPr>
              <a:t>5.3%</a:t>
            </a:r>
            <a:r>
              <a:rPr lang="zh-CN" altLang="en-US" sz="1600" dirty="0">
                <a:solidFill>
                  <a:srgbClr val="C00000"/>
                </a:solidFill>
                <a:latin typeface="微软雅黑" panose="020B0503020204020204" pitchFamily="34" charset="-122"/>
                <a:ea typeface="微软雅黑" panose="020B0503020204020204" pitchFamily="34" charset="-122"/>
              </a:rPr>
              <a:t>（绝对值）</a:t>
            </a:r>
            <a:r>
              <a:rPr lang="zh-CN" altLang="en-US" sz="1600" dirty="0">
                <a:latin typeface="微软雅黑" panose="020B0503020204020204" pitchFamily="34" charset="-122"/>
                <a:ea typeface="微软雅黑" panose="020B0503020204020204" pitchFamily="34" charset="-122"/>
              </a:rPr>
              <a:t>；在</a:t>
            </a:r>
            <a:r>
              <a:rPr lang="en-US" altLang="zh-CN" sz="1600" dirty="0">
                <a:latin typeface="微软雅黑" panose="020B0503020204020204" pitchFamily="34" charset="-122"/>
                <a:ea typeface="微软雅黑" panose="020B0503020204020204" pitchFamily="34" charset="-122"/>
              </a:rPr>
              <a:t>MixSnips</a:t>
            </a:r>
            <a:r>
              <a:rPr lang="zh-CN" altLang="en-US" sz="1600" dirty="0">
                <a:latin typeface="微软雅黑" panose="020B0503020204020204" pitchFamily="34" charset="-122"/>
                <a:ea typeface="微软雅黑" panose="020B0503020204020204" pitchFamily="34" charset="-122"/>
              </a:rPr>
              <a:t>数据集上，整体准确率</a:t>
            </a:r>
            <a:r>
              <a:rPr lang="zh-CN" altLang="en-US" sz="1600" dirty="0">
                <a:solidFill>
                  <a:srgbClr val="C00000"/>
                </a:solidFill>
                <a:latin typeface="微软雅黑" panose="020B0503020204020204" pitchFamily="34" charset="-122"/>
                <a:ea typeface="微软雅黑" panose="020B0503020204020204" pitchFamily="34" charset="-122"/>
              </a:rPr>
              <a:t>提升了</a:t>
            </a:r>
            <a:r>
              <a:rPr lang="en-US" altLang="zh-CN" sz="1600" dirty="0">
                <a:solidFill>
                  <a:srgbClr val="C00000"/>
                </a:solidFill>
                <a:latin typeface="微软雅黑" panose="020B0503020204020204" pitchFamily="34" charset="-122"/>
                <a:ea typeface="微软雅黑" panose="020B0503020204020204" pitchFamily="34" charset="-122"/>
              </a:rPr>
              <a:t>1.6%</a:t>
            </a:r>
            <a:r>
              <a:rPr lang="zh-CN" altLang="en-US" sz="1600" dirty="0">
                <a:solidFill>
                  <a:srgbClr val="C00000"/>
                </a:solidFill>
                <a:latin typeface="微软雅黑" panose="020B0503020204020204" pitchFamily="34" charset="-122"/>
                <a:ea typeface="微软雅黑" panose="020B0503020204020204" pitchFamily="34" charset="-122"/>
              </a:rPr>
              <a:t>（绝对值）</a:t>
            </a:r>
            <a:r>
              <a:rPr lang="zh-CN" altLang="en-US" sz="1600" dirty="0">
                <a:latin typeface="微软雅黑" panose="020B0503020204020204" pitchFamily="34" charset="-122"/>
                <a:ea typeface="微软雅黑" panose="020B0503020204020204" pitchFamily="34" charset="-122"/>
              </a:rPr>
              <a:t>。由于引入了标签感知模块（意图标签），</a:t>
            </a:r>
            <a:r>
              <a:rPr lang="zh-CN" altLang="en-US" sz="1600" dirty="0">
                <a:solidFill>
                  <a:srgbClr val="C00000"/>
                </a:solidFill>
                <a:latin typeface="微软雅黑" panose="020B0503020204020204" pitchFamily="34" charset="-122"/>
                <a:ea typeface="微软雅黑" panose="020B0503020204020204" pitchFamily="34" charset="-122"/>
              </a:rPr>
              <a:t>意图识别任务准确率的提升程度比槽位填充任务要明显</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p:txBody>
      </p:sp>
      <p:pic>
        <p:nvPicPr>
          <p:cNvPr id="29" name="图片 28">
            <a:extLst>
              <a:ext uri="{FF2B5EF4-FFF2-40B4-BE49-F238E27FC236}">
                <a16:creationId xmlns:a16="http://schemas.microsoft.com/office/drawing/2014/main" id="{C3468722-2E5C-B606-5C91-44241C340CCB}"/>
              </a:ext>
            </a:extLst>
          </p:cNvPr>
          <p:cNvPicPr>
            <a:picLocks noChangeAspect="1"/>
          </p:cNvPicPr>
          <p:nvPr/>
        </p:nvPicPr>
        <p:blipFill>
          <a:blip r:embed="rId3"/>
          <a:stretch>
            <a:fillRect/>
          </a:stretch>
        </p:blipFill>
        <p:spPr>
          <a:xfrm>
            <a:off x="5627948" y="3119601"/>
            <a:ext cx="4028317" cy="3203240"/>
          </a:xfrm>
          <a:prstGeom prst="rect">
            <a:avLst/>
          </a:prstGeom>
        </p:spPr>
      </p:pic>
      <p:sp>
        <p:nvSpPr>
          <p:cNvPr id="30" name="文本框 29">
            <a:extLst>
              <a:ext uri="{FF2B5EF4-FFF2-40B4-BE49-F238E27FC236}">
                <a16:creationId xmlns:a16="http://schemas.microsoft.com/office/drawing/2014/main" id="{366C2ED9-9257-509C-43E5-E590FA3D84B7}"/>
              </a:ext>
            </a:extLst>
          </p:cNvPr>
          <p:cNvSpPr txBox="1"/>
          <p:nvPr/>
        </p:nvSpPr>
        <p:spPr>
          <a:xfrm>
            <a:off x="5665058" y="6320063"/>
            <a:ext cx="3954095" cy="338554"/>
          </a:xfrm>
          <a:prstGeom prst="rect">
            <a:avLst/>
          </a:prstGeom>
          <a:noFill/>
        </p:spPr>
        <p:txBody>
          <a:bodyPr wrap="square" rtlCol="0">
            <a:spAutoFit/>
          </a:bodyPr>
          <a:lstStyle/>
          <a:p>
            <a:pPr algn="ctr"/>
            <a:r>
              <a:rPr lang="zh-CN" altLang="en-US" sz="1600" dirty="0">
                <a:latin typeface="微软雅黑" panose="020B0503020204020204" pitchFamily="34" charset="-122"/>
                <a:ea typeface="微软雅黑" panose="020B0503020204020204" pitchFamily="34" charset="-122"/>
              </a:rPr>
              <a:t>各变种模型在测试集上整体准确率的变化</a:t>
            </a:r>
          </a:p>
        </p:txBody>
      </p:sp>
      <p:sp>
        <p:nvSpPr>
          <p:cNvPr id="31" name="文本框 30">
            <a:extLst>
              <a:ext uri="{FF2B5EF4-FFF2-40B4-BE49-F238E27FC236}">
                <a16:creationId xmlns:a16="http://schemas.microsoft.com/office/drawing/2014/main" id="{40D39B47-B72A-39C6-D6E0-2E172FC0F0BD}"/>
              </a:ext>
            </a:extLst>
          </p:cNvPr>
          <p:cNvSpPr txBox="1"/>
          <p:nvPr/>
        </p:nvSpPr>
        <p:spPr>
          <a:xfrm>
            <a:off x="9732404" y="3176972"/>
            <a:ext cx="2219848" cy="2941959"/>
          </a:xfrm>
          <a:prstGeom prst="rect">
            <a:avLst/>
          </a:prstGeom>
          <a:noFill/>
        </p:spPr>
        <p:txBody>
          <a:bodyPr wrap="square" rtlCol="0">
            <a:spAutoFit/>
          </a:bodyPr>
          <a:lstStyle/>
          <a:p>
            <a:pPr algn="just" eaLnBrk="1" latinLnBrk="1">
              <a:lnSpc>
                <a:spcPct val="130000"/>
              </a:lnSpc>
            </a:pPr>
            <a:r>
              <a:rPr lang="zh-CN" altLang="en-US" sz="1600" dirty="0">
                <a:latin typeface="微软雅黑" panose="020B0503020204020204" pitchFamily="34" charset="-122"/>
                <a:ea typeface="微软雅黑" panose="020B0503020204020204" pitchFamily="34" charset="-122"/>
              </a:rPr>
              <a:t>从消融实验结果图可以看出，</a:t>
            </a:r>
            <a:r>
              <a:rPr lang="en-US" altLang="zh-CN" sz="1600" dirty="0">
                <a:latin typeface="微软雅黑" panose="020B0503020204020204" pitchFamily="34" charset="-122"/>
                <a:ea typeface="微软雅黑" panose="020B0503020204020204" pitchFamily="34" charset="-122"/>
              </a:rPr>
              <a:t>Baseline</a:t>
            </a:r>
            <a:r>
              <a:rPr lang="zh-CN" altLang="en-US" sz="1600" dirty="0">
                <a:latin typeface="微软雅黑" panose="020B0503020204020204" pitchFamily="34" charset="-122"/>
                <a:ea typeface="微软雅黑" panose="020B0503020204020204" pitchFamily="34" charset="-122"/>
              </a:rPr>
              <a:t>模型在两个数据集上都处于</a:t>
            </a:r>
            <a:r>
              <a:rPr lang="zh-CN" altLang="en-US" sz="1600" dirty="0">
                <a:solidFill>
                  <a:srgbClr val="C00000"/>
                </a:solidFill>
                <a:latin typeface="微软雅黑" panose="020B0503020204020204" pitchFamily="34" charset="-122"/>
                <a:ea typeface="微软雅黑" panose="020B0503020204020204" pitchFamily="34" charset="-122"/>
              </a:rPr>
              <a:t>最高位</a:t>
            </a:r>
            <a:r>
              <a:rPr lang="zh-CN" altLang="en-US" sz="1600" dirty="0">
                <a:latin typeface="微软雅黑" panose="020B0503020204020204" pitchFamily="34" charset="-122"/>
                <a:ea typeface="微软雅黑" panose="020B0503020204020204" pitchFamily="34" charset="-122"/>
              </a:rPr>
              <a:t>。说明标签感知模块</a:t>
            </a:r>
            <a:r>
              <a:rPr lang="en-US" altLang="zh-CN" sz="1600" dirty="0">
                <a:latin typeface="微软雅黑" panose="020B0503020204020204" pitchFamily="34" charset="-122"/>
                <a:ea typeface="微软雅黑" panose="020B0503020204020204" pitchFamily="34" charset="-122"/>
              </a:rPr>
              <a:t>(LIM)</a:t>
            </a:r>
            <a:r>
              <a:rPr lang="zh-CN" altLang="en-US" sz="1600" dirty="0">
                <a:latin typeface="微软雅黑" panose="020B0503020204020204" pitchFamily="34" charset="-122"/>
                <a:ea typeface="微软雅黑" panose="020B0503020204020204" pitchFamily="34" charset="-122"/>
              </a:rPr>
              <a:t>和全局图交互模块</a:t>
            </a:r>
            <a:r>
              <a:rPr lang="en-US" altLang="zh-CN" sz="1600" dirty="0">
                <a:latin typeface="微软雅黑" panose="020B0503020204020204" pitchFamily="34" charset="-122"/>
                <a:ea typeface="微软雅黑" panose="020B0503020204020204" pitchFamily="34" charset="-122"/>
              </a:rPr>
              <a:t>(GGIM)</a:t>
            </a:r>
            <a:r>
              <a:rPr lang="zh-CN" altLang="en-US" sz="1600" dirty="0">
                <a:latin typeface="微软雅黑" panose="020B0503020204020204" pitchFamily="34" charset="-122"/>
                <a:ea typeface="微软雅黑" panose="020B0503020204020204" pitchFamily="34" charset="-122"/>
              </a:rPr>
              <a:t>能</a:t>
            </a:r>
            <a:r>
              <a:rPr lang="zh-CN" altLang="en-US" sz="1600" dirty="0">
                <a:solidFill>
                  <a:srgbClr val="C00000"/>
                </a:solidFill>
                <a:latin typeface="微软雅黑" panose="020B0503020204020204" pitchFamily="34" charset="-122"/>
                <a:ea typeface="微软雅黑" panose="020B0503020204020204" pitchFamily="34" charset="-122"/>
              </a:rPr>
              <a:t>提升模型的预测精度</a:t>
            </a:r>
            <a:r>
              <a:rPr lang="zh-CN" altLang="en-US" sz="1600" dirty="0">
                <a:latin typeface="微软雅黑" panose="020B0503020204020204" pitchFamily="34" charset="-122"/>
                <a:ea typeface="微软雅黑" panose="020B0503020204020204" pitchFamily="34" charset="-122"/>
              </a:rPr>
              <a:t>，还可证明这些改进</a:t>
            </a:r>
            <a:r>
              <a:rPr lang="zh-CN" altLang="en-US" sz="1600" dirty="0">
                <a:solidFill>
                  <a:srgbClr val="C00000"/>
                </a:solidFill>
                <a:latin typeface="微软雅黑" panose="020B0503020204020204" pitchFamily="34" charset="-122"/>
                <a:ea typeface="微软雅黑" panose="020B0503020204020204" pitchFamily="34" charset="-122"/>
              </a:rPr>
              <a:t>并不单纯来源于增加的参数量</a:t>
            </a:r>
            <a:r>
              <a:rPr lang="zh-CN" altLang="en-US" sz="1600" dirty="0">
                <a:latin typeface="微软雅黑" panose="020B0503020204020204" pitchFamily="34" charset="-122"/>
                <a:ea typeface="微软雅黑" panose="020B0503020204020204" pitchFamily="34" charset="-122"/>
              </a:rPr>
              <a:t>。</a:t>
            </a:r>
          </a:p>
        </p:txBody>
      </p:sp>
      <p:sp>
        <p:nvSpPr>
          <p:cNvPr id="32" name="矩形 31">
            <a:extLst>
              <a:ext uri="{FF2B5EF4-FFF2-40B4-BE49-F238E27FC236}">
                <a16:creationId xmlns:a16="http://schemas.microsoft.com/office/drawing/2014/main" id="{02A2E821-8BEE-2153-EA72-3BC894EBCAF7}"/>
              </a:ext>
            </a:extLst>
          </p:cNvPr>
          <p:cNvSpPr/>
          <p:nvPr/>
        </p:nvSpPr>
        <p:spPr>
          <a:xfrm>
            <a:off x="9732404" y="3196457"/>
            <a:ext cx="2219848" cy="289683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ADCFC7BA-AE7B-5242-D63B-A4657D9AB01A}"/>
              </a:ext>
            </a:extLst>
          </p:cNvPr>
          <p:cNvSpPr/>
          <p:nvPr/>
        </p:nvSpPr>
        <p:spPr>
          <a:xfrm>
            <a:off x="6420036" y="3317357"/>
            <a:ext cx="138254" cy="1476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34" name="椭圆 33">
            <a:extLst>
              <a:ext uri="{FF2B5EF4-FFF2-40B4-BE49-F238E27FC236}">
                <a16:creationId xmlns:a16="http://schemas.microsoft.com/office/drawing/2014/main" id="{46E33424-7170-7123-EB82-620E560D72E7}"/>
              </a:ext>
            </a:extLst>
          </p:cNvPr>
          <p:cNvSpPr/>
          <p:nvPr/>
        </p:nvSpPr>
        <p:spPr>
          <a:xfrm>
            <a:off x="6417679" y="5298276"/>
            <a:ext cx="138254" cy="1476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35" name="箭头: 右 34">
            <a:extLst>
              <a:ext uri="{FF2B5EF4-FFF2-40B4-BE49-F238E27FC236}">
                <a16:creationId xmlns:a16="http://schemas.microsoft.com/office/drawing/2014/main" id="{1D352F08-3556-D964-A115-7F9515C2ECE6}"/>
              </a:ext>
            </a:extLst>
          </p:cNvPr>
          <p:cNvSpPr/>
          <p:nvPr/>
        </p:nvSpPr>
        <p:spPr>
          <a:xfrm rot="10800000">
            <a:off x="5386938" y="2530715"/>
            <a:ext cx="392105" cy="216024"/>
          </a:xfrm>
          <a:prstGeom prst="rightArrow">
            <a:avLst/>
          </a:prstGeom>
          <a:solidFill>
            <a:srgbClr val="68AD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箭头: 右 36">
            <a:extLst>
              <a:ext uri="{FF2B5EF4-FFF2-40B4-BE49-F238E27FC236}">
                <a16:creationId xmlns:a16="http://schemas.microsoft.com/office/drawing/2014/main" id="{BA7E06BB-DA48-A164-A357-D592DFAF5C18}"/>
              </a:ext>
            </a:extLst>
          </p:cNvPr>
          <p:cNvSpPr/>
          <p:nvPr/>
        </p:nvSpPr>
        <p:spPr>
          <a:xfrm rot="10800000">
            <a:off x="9376303" y="4689140"/>
            <a:ext cx="392105" cy="216024"/>
          </a:xfrm>
          <a:prstGeom prst="rightArrow">
            <a:avLst/>
          </a:prstGeom>
          <a:solidFill>
            <a:srgbClr val="68AD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31900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2">
            <a:extLst>
              <a:ext uri="{FF2B5EF4-FFF2-40B4-BE49-F238E27FC236}">
                <a16:creationId xmlns:a16="http://schemas.microsoft.com/office/drawing/2014/main" id="{895BDC04-8F62-4864-92D6-329EF4066482}"/>
              </a:ext>
            </a:extLst>
          </p:cNvPr>
          <p:cNvSpPr txBox="1">
            <a:spLocks noChangeArrowheads="1"/>
          </p:cNvSpPr>
          <p:nvPr/>
        </p:nvSpPr>
        <p:spPr bwMode="auto">
          <a:xfrm>
            <a:off x="192082" y="758301"/>
            <a:ext cx="7668114"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2.1</a:t>
            </a:r>
            <a:r>
              <a:rPr lang="zh-CN" altLang="en-US" sz="2000" dirty="0">
                <a:latin typeface="微软雅黑" panose="020B0503020204020204" pitchFamily="34" charset="-122"/>
                <a:ea typeface="微软雅黑" panose="020B0503020204020204" pitchFamily="34" charset="-122"/>
              </a:rPr>
              <a:t> 研究内容三</a:t>
            </a:r>
            <a:r>
              <a:rPr lang="en-US" altLang="zh-CN" sz="2000" dirty="0">
                <a:latin typeface="微软雅黑" panose="020B0503020204020204" pitchFamily="34" charset="-122"/>
                <a:ea typeface="微软雅黑" panose="020B0503020204020204" pitchFamily="34" charset="-122"/>
              </a:rPr>
              <a:t>—</a:t>
            </a:r>
            <a:r>
              <a:rPr lang="zh-CN" altLang="en-US" sz="2000" dirty="0">
                <a:solidFill>
                  <a:schemeClr val="accent2">
                    <a:lumMod val="75000"/>
                  </a:schemeClr>
                </a:solidFill>
                <a:latin typeface="微软雅黑" panose="020B0503020204020204" pitchFamily="34" charset="-122"/>
                <a:ea typeface="微软雅黑" panose="020B0503020204020204" pitchFamily="34" charset="-122"/>
              </a:rPr>
              <a:t>面向车载嵌入式设备的智能语音对话系统</a:t>
            </a:r>
          </a:p>
          <a:p>
            <a:pPr eaLnBrk="1" hangingPunct="1">
              <a:buFont typeface="Arial" panose="020B0604020202020204" pitchFamily="34" charset="0"/>
              <a:buNone/>
            </a:pPr>
            <a:endParaRPr lang="zh-CN" altLang="en-US" sz="2000"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730FAC05-3B3D-4BFA-BB62-2B93D2E21D3E}"/>
              </a:ext>
            </a:extLst>
          </p:cNvPr>
          <p:cNvSpPr/>
          <p:nvPr/>
        </p:nvSpPr>
        <p:spPr>
          <a:xfrm>
            <a:off x="192083" y="1485024"/>
            <a:ext cx="3410068" cy="46055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83BAF8CB-219D-4B4F-BE2D-C116BC8C3227}"/>
              </a:ext>
            </a:extLst>
          </p:cNvPr>
          <p:cNvSpPr txBox="1"/>
          <p:nvPr/>
        </p:nvSpPr>
        <p:spPr>
          <a:xfrm>
            <a:off x="191344" y="1485024"/>
            <a:ext cx="3419642" cy="4499309"/>
          </a:xfrm>
          <a:prstGeom prst="rect">
            <a:avLst/>
          </a:prstGeom>
          <a:noFill/>
          <a:ln w="9525">
            <a:noFill/>
          </a:ln>
        </p:spPr>
        <p:txBody>
          <a:bodyPr wrap="square">
            <a:spAutoFit/>
          </a:bodyPr>
          <a:lstStyle/>
          <a:p>
            <a:pPr algn="just" eaLnBrk="1" latinLnBrk="1">
              <a:lnSpc>
                <a:spcPct val="120000"/>
              </a:lnSpc>
            </a:pPr>
            <a:r>
              <a:rPr lang="zh-CN" altLang="en-US" sz="1600" dirty="0">
                <a:latin typeface="微软雅黑" panose="020B0503020204020204" pitchFamily="34" charset="-122"/>
                <a:ea typeface="微软雅黑" panose="020B0503020204020204" pitchFamily="34" charset="-122"/>
              </a:rPr>
              <a:t>针对“云</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端”方式运行的车载智能语音对话存在数据安全隐患的问题：</a:t>
            </a:r>
            <a:endParaRPr lang="en-US" altLang="zh-CN" sz="1600" dirty="0">
              <a:latin typeface="微软雅黑" panose="020B0503020204020204" pitchFamily="34" charset="-122"/>
              <a:ea typeface="微软雅黑" panose="020B0503020204020204" pitchFamily="34" charset="-122"/>
            </a:endParaRPr>
          </a:p>
          <a:p>
            <a:pPr algn="just" eaLnBrk="1" latinLnBrk="1">
              <a:lnSpc>
                <a:spcPct val="120000"/>
              </a:lnSpc>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搭建了面向车载嵌入式设备的智能语音对话系统。具体地，首先选取</a:t>
            </a:r>
            <a:r>
              <a:rPr lang="en-US" altLang="zh-CN" sz="1600" dirty="0">
                <a:latin typeface="微软雅黑" panose="020B0503020204020204" pitchFamily="34" charset="-122"/>
                <a:ea typeface="微软雅黑" panose="020B0503020204020204" pitchFamily="34" charset="-122"/>
              </a:rPr>
              <a:t>Nvidia Jetson TX2</a:t>
            </a:r>
            <a:r>
              <a:rPr lang="zh-CN" altLang="en-US" sz="1600" dirty="0">
                <a:latin typeface="微软雅黑" panose="020B0503020204020204" pitchFamily="34" charset="-122"/>
                <a:ea typeface="微软雅黑" panose="020B0503020204020204" pitchFamily="34" charset="-122"/>
              </a:rPr>
              <a:t>作为嵌入式设备并进行刷机等操作；其次根据需求开发用于收集数据的硬件、软件平台，经过清洗处理后得到专属驾驶数据集；接着将研究内容一和二的网络模型在驾驶语音数据集上进行训练，并进行集成与移植；最后根据实际用车环境搭建配套硬件平台，实现</a:t>
            </a:r>
            <a:r>
              <a:rPr lang="zh-CN" altLang="en-US" sz="1600" dirty="0">
                <a:solidFill>
                  <a:srgbClr val="C00000"/>
                </a:solidFill>
                <a:latin typeface="微软雅黑" panose="020B0503020204020204" pitchFamily="34" charset="-122"/>
                <a:ea typeface="微软雅黑" panose="020B0503020204020204" pitchFamily="34" charset="-122"/>
              </a:rPr>
              <a:t>数据安全、自然实时的离线智能语音对话</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p:txBody>
      </p:sp>
      <p:sp>
        <p:nvSpPr>
          <p:cNvPr id="39" name="流程图: 手动输入 38">
            <a:extLst>
              <a:ext uri="{FF2B5EF4-FFF2-40B4-BE49-F238E27FC236}">
                <a16:creationId xmlns:a16="http://schemas.microsoft.com/office/drawing/2014/main" id="{EE7830EA-CE45-4481-9AEF-2263D7DD235A}"/>
              </a:ext>
            </a:extLst>
          </p:cNvPr>
          <p:cNvSpPr/>
          <p:nvPr/>
        </p:nvSpPr>
        <p:spPr>
          <a:xfrm>
            <a:off x="6016000" y="44301"/>
            <a:ext cx="1016219" cy="338554"/>
          </a:xfrm>
          <a:prstGeom prst="flowChartManualInpu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研究目标</a:t>
            </a:r>
          </a:p>
        </p:txBody>
      </p:sp>
      <p:grpSp>
        <p:nvGrpSpPr>
          <p:cNvPr id="40" name="组合 39">
            <a:extLst>
              <a:ext uri="{FF2B5EF4-FFF2-40B4-BE49-F238E27FC236}">
                <a16:creationId xmlns:a16="http://schemas.microsoft.com/office/drawing/2014/main" id="{93C62636-195A-4920-9B5F-1F2DCA322A8D}"/>
              </a:ext>
            </a:extLst>
          </p:cNvPr>
          <p:cNvGrpSpPr/>
          <p:nvPr/>
        </p:nvGrpSpPr>
        <p:grpSpPr>
          <a:xfrm>
            <a:off x="9804413" y="44301"/>
            <a:ext cx="2177007" cy="339300"/>
            <a:chOff x="4562654" y="3356255"/>
            <a:chExt cx="1063943" cy="339300"/>
          </a:xfrm>
        </p:grpSpPr>
        <p:sp>
          <p:nvSpPr>
            <p:cNvPr id="41" name="矩形 40">
              <a:extLst>
                <a:ext uri="{FF2B5EF4-FFF2-40B4-BE49-F238E27FC236}">
                  <a16:creationId xmlns:a16="http://schemas.microsoft.com/office/drawing/2014/main" id="{32E97031-AF01-45DD-AD50-79477F319DEA}"/>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AF1DF808-840C-4C0A-AEF6-950D1AE3F77A}"/>
                </a:ext>
              </a:extLst>
            </p:cNvPr>
            <p:cNvSpPr txBox="1"/>
            <p:nvPr/>
          </p:nvSpPr>
          <p:spPr>
            <a:xfrm>
              <a:off x="4574697" y="3356255"/>
              <a:ext cx="1037645"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学术指标与成果指标</a:t>
              </a:r>
            </a:p>
          </p:txBody>
        </p:sp>
      </p:grpSp>
      <p:sp>
        <p:nvSpPr>
          <p:cNvPr id="43" name="矩形 42">
            <a:extLst>
              <a:ext uri="{FF2B5EF4-FFF2-40B4-BE49-F238E27FC236}">
                <a16:creationId xmlns:a16="http://schemas.microsoft.com/office/drawing/2014/main" id="{9310212F-D47E-4756-BF41-C2F0006B94C3}"/>
              </a:ext>
            </a:extLst>
          </p:cNvPr>
          <p:cNvSpPr/>
          <p:nvPr/>
        </p:nvSpPr>
        <p:spPr>
          <a:xfrm>
            <a:off x="7086031" y="44301"/>
            <a:ext cx="2689211" cy="338554"/>
          </a:xfrm>
          <a:prstGeom prst="rec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667B5CD7-DEFA-42B3-BD74-A4C3C8568206}"/>
              </a:ext>
            </a:extLst>
          </p:cNvPr>
          <p:cNvSpPr txBox="1"/>
          <p:nvPr/>
        </p:nvSpPr>
        <p:spPr>
          <a:xfrm>
            <a:off x="7566540" y="54115"/>
            <a:ext cx="1728192" cy="338554"/>
          </a:xfrm>
          <a:prstGeom prst="rect">
            <a:avLst/>
          </a:prstGeom>
          <a:noFill/>
          <a:ln>
            <a:noFill/>
          </a:ln>
          <a:effectLst>
            <a:outerShdw blurRad="50800" dist="38100" dir="2700000" algn="tl" rotWithShape="0">
              <a:prstClr val="black">
                <a:alpha val="40000"/>
              </a:prstClr>
            </a:outerShdw>
          </a:effectLst>
        </p:spPr>
        <p:txBody>
          <a:bodyPr wrap="square" rtlCol="0">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论文工作进度</a:t>
            </a:r>
          </a:p>
        </p:txBody>
      </p:sp>
      <p:pic>
        <p:nvPicPr>
          <p:cNvPr id="3" name="图片 2">
            <a:extLst>
              <a:ext uri="{FF2B5EF4-FFF2-40B4-BE49-F238E27FC236}">
                <a16:creationId xmlns:a16="http://schemas.microsoft.com/office/drawing/2014/main" id="{439B524A-4EF7-3D9E-73C3-4E045A18E951}"/>
              </a:ext>
            </a:extLst>
          </p:cNvPr>
          <p:cNvPicPr>
            <a:picLocks noChangeAspect="1"/>
          </p:cNvPicPr>
          <p:nvPr/>
        </p:nvPicPr>
        <p:blipFill>
          <a:blip r:embed="rId4"/>
          <a:stretch>
            <a:fillRect/>
          </a:stretch>
        </p:blipFill>
        <p:spPr>
          <a:xfrm>
            <a:off x="3747574" y="1490557"/>
            <a:ext cx="3482236" cy="1229290"/>
          </a:xfrm>
          <a:prstGeom prst="rect">
            <a:avLst/>
          </a:prstGeom>
        </p:spPr>
      </p:pic>
      <p:grpSp>
        <p:nvGrpSpPr>
          <p:cNvPr id="12" name="组合 11">
            <a:extLst>
              <a:ext uri="{FF2B5EF4-FFF2-40B4-BE49-F238E27FC236}">
                <a16:creationId xmlns:a16="http://schemas.microsoft.com/office/drawing/2014/main" id="{CD08C91B-B3A4-F325-70C3-2C7DC5F3614C}"/>
              </a:ext>
            </a:extLst>
          </p:cNvPr>
          <p:cNvGrpSpPr/>
          <p:nvPr/>
        </p:nvGrpSpPr>
        <p:grpSpPr>
          <a:xfrm>
            <a:off x="7315677" y="1514385"/>
            <a:ext cx="2436558" cy="379078"/>
            <a:chOff x="3731452" y="4863773"/>
            <a:chExt cx="2436558" cy="379078"/>
          </a:xfrm>
        </p:grpSpPr>
        <p:sp>
          <p:nvSpPr>
            <p:cNvPr id="14" name="任意多边形 37">
              <a:extLst>
                <a:ext uri="{FF2B5EF4-FFF2-40B4-BE49-F238E27FC236}">
                  <a16:creationId xmlns:a16="http://schemas.microsoft.com/office/drawing/2014/main" id="{EF5D2DC0-CB5A-BE18-AEDF-C2B35EA4978D}"/>
                </a:ext>
              </a:extLst>
            </p:cNvPr>
            <p:cNvSpPr/>
            <p:nvPr/>
          </p:nvSpPr>
          <p:spPr>
            <a:xfrm rot="16200000">
              <a:off x="4792155" y="3835899"/>
              <a:ext cx="315151" cy="243655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schemeClr val="bg1"/>
                </a:solidFill>
                <a:latin typeface="Arial" panose="020B0604020202020204" pitchFamily="34" charset="0"/>
                <a:ea typeface="微软雅黑" panose="020B0503020204020204" pitchFamily="34" charset="-122"/>
              </a:endParaRPr>
            </a:p>
            <a:p>
              <a:pPr lvl="1"/>
              <a:endParaRPr lang="zh-CN" altLang="en-US" sz="1200" dirty="0">
                <a:solidFill>
                  <a:schemeClr val="bg1"/>
                </a:solidFill>
              </a:endParaRPr>
            </a:p>
            <a:p>
              <a:pPr lvl="1"/>
              <a:endParaRPr lang="zh-CN" altLang="en-US" sz="1200" dirty="0">
                <a:solidFill>
                  <a:schemeClr val="bg1"/>
                </a:solidFill>
              </a:endParaRPr>
            </a:p>
          </p:txBody>
        </p:sp>
        <p:sp>
          <p:nvSpPr>
            <p:cNvPr id="15" name="文本框 14">
              <a:extLst>
                <a:ext uri="{FF2B5EF4-FFF2-40B4-BE49-F238E27FC236}">
                  <a16:creationId xmlns:a16="http://schemas.microsoft.com/office/drawing/2014/main" id="{B6D17982-5FAE-648D-5B7F-907EBCFB5A5C}"/>
                </a:ext>
              </a:extLst>
            </p:cNvPr>
            <p:cNvSpPr txBox="1"/>
            <p:nvPr/>
          </p:nvSpPr>
          <p:spPr>
            <a:xfrm>
              <a:off x="3837902" y="4863773"/>
              <a:ext cx="2223657" cy="379078"/>
            </a:xfrm>
            <a:prstGeom prst="rect">
              <a:avLst/>
            </a:prstGeom>
            <a:noFill/>
          </p:spPr>
          <p:txBody>
            <a:bodyPr wrap="square" rtlCol="0">
              <a:spAutoFit/>
            </a:bodyPr>
            <a:lstStyle/>
            <a:p>
              <a:pPr algn="ctr">
                <a:lnSpc>
                  <a:spcPct val="130000"/>
                </a:lnSpc>
              </a:pPr>
              <a:r>
                <a:rPr lang="en-US" altLang="zh-CN" sz="1600" dirty="0">
                  <a:solidFill>
                    <a:schemeClr val="bg1"/>
                  </a:solidFill>
                  <a:latin typeface="Arial" panose="020B0604020202020204" pitchFamily="34" charset="0"/>
                  <a:ea typeface="微软雅黑" panose="020B0503020204020204" pitchFamily="34" charset="-122"/>
                </a:rPr>
                <a:t>Nvidia Jetson TX2</a:t>
              </a:r>
              <a:endParaRPr lang="zh-CN" altLang="en-US" sz="1200" dirty="0">
                <a:solidFill>
                  <a:schemeClr val="bg1"/>
                </a:solidFill>
                <a:latin typeface="Arial" panose="020B0604020202020204" pitchFamily="34" charset="0"/>
                <a:ea typeface="微软雅黑" panose="020B0503020204020204" pitchFamily="34" charset="-122"/>
              </a:endParaRPr>
            </a:p>
          </p:txBody>
        </p:sp>
      </p:grpSp>
      <p:sp>
        <p:nvSpPr>
          <p:cNvPr id="16" name="矩形 15">
            <a:extLst>
              <a:ext uri="{FF2B5EF4-FFF2-40B4-BE49-F238E27FC236}">
                <a16:creationId xmlns:a16="http://schemas.microsoft.com/office/drawing/2014/main" id="{0F8ABF34-79E7-AEBC-1499-BCED8CE9150E}"/>
              </a:ext>
            </a:extLst>
          </p:cNvPr>
          <p:cNvSpPr/>
          <p:nvPr/>
        </p:nvSpPr>
        <p:spPr>
          <a:xfrm>
            <a:off x="7333207" y="1855777"/>
            <a:ext cx="4619045" cy="817140"/>
          </a:xfrm>
          <a:prstGeom prst="rect">
            <a:avLst/>
          </a:prstGeom>
          <a:noFill/>
          <a:ln>
            <a:solidFill>
              <a:srgbClr val="006C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E984096E-27F7-7A0D-5D97-1AB8D1F67443}"/>
              </a:ext>
            </a:extLst>
          </p:cNvPr>
          <p:cNvSpPr txBox="1"/>
          <p:nvPr/>
        </p:nvSpPr>
        <p:spPr>
          <a:xfrm>
            <a:off x="7315676" y="1837437"/>
            <a:ext cx="4619045" cy="830997"/>
          </a:xfrm>
          <a:prstGeom prst="rect">
            <a:avLst/>
          </a:prstGeom>
          <a:noFill/>
        </p:spPr>
        <p:txBody>
          <a:bodyPr wrap="square" rtlCol="0">
            <a:spAutoFit/>
          </a:bodyPr>
          <a:lstStyle/>
          <a:p>
            <a:pPr algn="just" eaLnBrk="1"/>
            <a:r>
              <a:rPr lang="zh-CN" altLang="en-US" sz="1600" dirty="0">
                <a:latin typeface="微软雅黑" panose="020B0503020204020204" pitchFamily="34" charset="-122"/>
                <a:ea typeface="微软雅黑" panose="020B0503020204020204" pitchFamily="34" charset="-122"/>
              </a:rPr>
              <a:t>相较于上一代的</a:t>
            </a:r>
            <a:r>
              <a:rPr lang="en-US" altLang="zh-CN" sz="1600" dirty="0">
                <a:latin typeface="微软雅黑" panose="020B0503020204020204" pitchFamily="34" charset="-122"/>
                <a:ea typeface="微软雅黑" panose="020B0503020204020204" pitchFamily="34" charset="-122"/>
              </a:rPr>
              <a:t>TX1</a:t>
            </a:r>
            <a:r>
              <a:rPr lang="zh-CN" altLang="en-US" sz="1600" dirty="0">
                <a:latin typeface="微软雅黑" panose="020B0503020204020204" pitchFamily="34" charset="-122"/>
                <a:ea typeface="微软雅黑" panose="020B0503020204020204" pitchFamily="34" charset="-122"/>
              </a:rPr>
              <a:t>，可支持更大、更深、更复杂的深度神经网络。根据官方</a:t>
            </a:r>
            <a:r>
              <a:rPr lang="en-US" altLang="zh-CN" sz="1600" dirty="0">
                <a:latin typeface="微软雅黑" panose="020B0503020204020204" pitchFamily="34" charset="-122"/>
                <a:ea typeface="微软雅黑" panose="020B0503020204020204" pitchFamily="34" charset="-122"/>
              </a:rPr>
              <a:t>SDK Manager</a:t>
            </a:r>
            <a:r>
              <a:rPr lang="zh-CN" altLang="en-US" sz="1600" dirty="0">
                <a:latin typeface="微软雅黑" panose="020B0503020204020204" pitchFamily="34" charset="-122"/>
                <a:ea typeface="微软雅黑" panose="020B0503020204020204" pitchFamily="34" charset="-122"/>
              </a:rPr>
              <a:t>软件对</a:t>
            </a:r>
            <a:r>
              <a:rPr lang="en-US" altLang="zh-CN" sz="1600" dirty="0">
                <a:latin typeface="微软雅黑" panose="020B0503020204020204" pitchFamily="34" charset="-122"/>
                <a:ea typeface="微软雅黑" panose="020B0503020204020204" pitchFamily="34" charset="-122"/>
              </a:rPr>
              <a:t>TX2</a:t>
            </a:r>
            <a:r>
              <a:rPr lang="zh-CN" altLang="en-US" sz="1600" dirty="0">
                <a:latin typeface="微软雅黑" panose="020B0503020204020204" pitchFamily="34" charset="-122"/>
                <a:ea typeface="微软雅黑" panose="020B0503020204020204" pitchFamily="34" charset="-122"/>
              </a:rPr>
              <a:t>进行刷机处理，</a:t>
            </a:r>
            <a:r>
              <a:rPr lang="en-US" altLang="zh-CN" sz="1600" dirty="0">
                <a:latin typeface="微软雅黑" panose="020B0503020204020204" pitchFamily="34" charset="-122"/>
                <a:ea typeface="微软雅黑" panose="020B0503020204020204" pitchFamily="34" charset="-122"/>
              </a:rPr>
              <a:t>JetPack</a:t>
            </a:r>
            <a:r>
              <a:rPr lang="zh-CN" altLang="en-US" sz="1600" dirty="0">
                <a:latin typeface="微软雅黑" panose="020B0503020204020204" pitchFamily="34" charset="-122"/>
                <a:ea typeface="微软雅黑" panose="020B0503020204020204" pitchFamily="34" charset="-122"/>
              </a:rPr>
              <a:t>版本为</a:t>
            </a:r>
            <a:r>
              <a:rPr lang="en-US" altLang="zh-CN" sz="1600" dirty="0">
                <a:latin typeface="微软雅黑" panose="020B0503020204020204" pitchFamily="34" charset="-122"/>
                <a:ea typeface="微软雅黑" panose="020B0503020204020204" pitchFamily="34" charset="-122"/>
              </a:rPr>
              <a:t>4.5.1</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p:txBody>
      </p:sp>
      <p:pic>
        <p:nvPicPr>
          <p:cNvPr id="19" name="图片 18">
            <a:extLst>
              <a:ext uri="{FF2B5EF4-FFF2-40B4-BE49-F238E27FC236}">
                <a16:creationId xmlns:a16="http://schemas.microsoft.com/office/drawing/2014/main" id="{E4880C3F-332D-823C-B1EB-A79483896574}"/>
              </a:ext>
            </a:extLst>
          </p:cNvPr>
          <p:cNvPicPr>
            <a:picLocks noChangeAspect="1"/>
          </p:cNvPicPr>
          <p:nvPr/>
        </p:nvPicPr>
        <p:blipFill>
          <a:blip r:embed="rId5"/>
          <a:stretch>
            <a:fillRect/>
          </a:stretch>
        </p:blipFill>
        <p:spPr>
          <a:xfrm>
            <a:off x="3747574" y="3395893"/>
            <a:ext cx="4098387" cy="1228438"/>
          </a:xfrm>
          <a:prstGeom prst="rect">
            <a:avLst/>
          </a:prstGeom>
        </p:spPr>
      </p:pic>
      <p:graphicFrame>
        <p:nvGraphicFramePr>
          <p:cNvPr id="23" name="表格 23">
            <a:extLst>
              <a:ext uri="{FF2B5EF4-FFF2-40B4-BE49-F238E27FC236}">
                <a16:creationId xmlns:a16="http://schemas.microsoft.com/office/drawing/2014/main" id="{F49EC8F6-6D05-9B14-F936-173D8F404F39}"/>
              </a:ext>
            </a:extLst>
          </p:cNvPr>
          <p:cNvGraphicFramePr>
            <a:graphicFrameLocks noGrp="1"/>
          </p:cNvGraphicFramePr>
          <p:nvPr>
            <p:extLst>
              <p:ext uri="{D42A27DB-BD31-4B8C-83A1-F6EECF244321}">
                <p14:modId xmlns:p14="http://schemas.microsoft.com/office/powerpoint/2010/main" val="524687806"/>
              </p:ext>
            </p:extLst>
          </p:nvPr>
        </p:nvGraphicFramePr>
        <p:xfrm>
          <a:off x="7920848" y="2893833"/>
          <a:ext cx="4054523" cy="2227353"/>
        </p:xfrm>
        <a:graphic>
          <a:graphicData uri="http://schemas.openxmlformats.org/drawingml/2006/table">
            <a:tbl>
              <a:tblPr firstRow="1" bandRow="1">
                <a:tableStyleId>{93296810-A885-4BE3-A3E7-6D5BEEA58F35}</a:tableStyleId>
              </a:tblPr>
              <a:tblGrid>
                <a:gridCol w="897018">
                  <a:extLst>
                    <a:ext uri="{9D8B030D-6E8A-4147-A177-3AD203B41FA5}">
                      <a16:colId xmlns:a16="http://schemas.microsoft.com/office/drawing/2014/main" val="134404654"/>
                    </a:ext>
                  </a:extLst>
                </a:gridCol>
                <a:gridCol w="466449">
                  <a:extLst>
                    <a:ext uri="{9D8B030D-6E8A-4147-A177-3AD203B41FA5}">
                      <a16:colId xmlns:a16="http://schemas.microsoft.com/office/drawing/2014/main" val="4237306040"/>
                    </a:ext>
                  </a:extLst>
                </a:gridCol>
                <a:gridCol w="897018">
                  <a:extLst>
                    <a:ext uri="{9D8B030D-6E8A-4147-A177-3AD203B41FA5}">
                      <a16:colId xmlns:a16="http://schemas.microsoft.com/office/drawing/2014/main" val="4010561398"/>
                    </a:ext>
                  </a:extLst>
                </a:gridCol>
                <a:gridCol w="502330">
                  <a:extLst>
                    <a:ext uri="{9D8B030D-6E8A-4147-A177-3AD203B41FA5}">
                      <a16:colId xmlns:a16="http://schemas.microsoft.com/office/drawing/2014/main" val="1117255509"/>
                    </a:ext>
                  </a:extLst>
                </a:gridCol>
                <a:gridCol w="645854">
                  <a:extLst>
                    <a:ext uri="{9D8B030D-6E8A-4147-A177-3AD203B41FA5}">
                      <a16:colId xmlns:a16="http://schemas.microsoft.com/office/drawing/2014/main" val="801744268"/>
                    </a:ext>
                  </a:extLst>
                </a:gridCol>
                <a:gridCol w="645854">
                  <a:extLst>
                    <a:ext uri="{9D8B030D-6E8A-4147-A177-3AD203B41FA5}">
                      <a16:colId xmlns:a16="http://schemas.microsoft.com/office/drawing/2014/main" val="343515885"/>
                    </a:ext>
                  </a:extLst>
                </a:gridCol>
              </a:tblGrid>
              <a:tr h="461454">
                <a:tc gridSpan="2">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数据集描述</a:t>
                      </a:r>
                    </a:p>
                  </a:txBody>
                  <a:tcPr anchor="ctr"/>
                </a:tc>
                <a:tc hMerge="1">
                  <a:txBody>
                    <a:bodyPr/>
                    <a:lstStyle/>
                    <a:p>
                      <a:pPr marL="0" algn="ctr" defTabSz="685800" rtl="0" eaLnBrk="1" latinLnBrk="0" hangingPunct="1"/>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功能类别</a:t>
                      </a:r>
                    </a:p>
                  </a:txBody>
                  <a:tcPr anchor="ctr"/>
                </a:tc>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音频数</a:t>
                      </a:r>
                    </a:p>
                  </a:txBody>
                  <a:tcPr anchor="ctr"/>
                </a:tc>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来自平台</a:t>
                      </a:r>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1</a:t>
                      </a:r>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的音频数</a:t>
                      </a:r>
                    </a:p>
                  </a:txBody>
                  <a:tcPr anchor="ctr"/>
                </a:tc>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来自平台</a:t>
                      </a:r>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2</a:t>
                      </a:r>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的音频数</a:t>
                      </a:r>
                    </a:p>
                  </a:txBody>
                  <a:tcPr anchor="ctr"/>
                </a:tc>
                <a:extLst>
                  <a:ext uri="{0D108BD9-81ED-4DB2-BD59-A6C34878D82A}">
                    <a16:rowId xmlns:a16="http://schemas.microsoft.com/office/drawing/2014/main" val="3141545348"/>
                  </a:ext>
                </a:extLst>
              </a:tr>
              <a:tr h="217228">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男</a:t>
                      </a: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346</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关机</a:t>
                      </a: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2474</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2187</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287</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521323443"/>
                  </a:ext>
                </a:extLst>
              </a:tr>
              <a:tr h="217228">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女</a:t>
                      </a: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224</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切换主题</a:t>
                      </a: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2499</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2017</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482</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612316701"/>
                  </a:ext>
                </a:extLst>
              </a:tr>
              <a:tr h="341360">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时长（小时）</a:t>
                      </a: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52</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调整高度和亮度</a:t>
                      </a: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14198</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13145</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1053</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254543095"/>
                  </a:ext>
                </a:extLst>
              </a:tr>
              <a:tr h="217228">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采样率</a:t>
                      </a:r>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(Hz)</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16000</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控制行车信息</a:t>
                      </a: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7042</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6348</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694</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2806045032"/>
                  </a:ext>
                </a:extLst>
              </a:tr>
              <a:tr h="217228">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通道数</a:t>
                      </a: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1</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控制导航</a:t>
                      </a: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4660</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4092</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568</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3820651881"/>
                  </a:ext>
                </a:extLst>
              </a:tr>
              <a:tr h="217228">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比特率</a:t>
                      </a:r>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(bps)</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96000</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控制其他功能</a:t>
                      </a: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27065</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24053</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3012</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162424029"/>
                  </a:ext>
                </a:extLst>
              </a:tr>
              <a:tr h="338399">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指定帧大小</a:t>
                      </a:r>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(KB)</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50</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800" b="1" kern="1200" baseline="0" dirty="0">
                          <a:solidFill>
                            <a:schemeClr val="tx1"/>
                          </a:solidFill>
                          <a:latin typeface="Times New Roman" panose="02020603050405020304" pitchFamily="18" charset="0"/>
                          <a:ea typeface="微软雅黑" panose="020B0503020204020204" pitchFamily="34" charset="-122"/>
                          <a:cs typeface="+mn-cs"/>
                        </a:rPr>
                        <a:t>总计</a:t>
                      </a: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57938</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51842</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800" b="1" kern="1200" baseline="0" dirty="0">
                          <a:solidFill>
                            <a:schemeClr val="tx1"/>
                          </a:solidFill>
                          <a:latin typeface="Times New Roman" panose="02020603050405020304" pitchFamily="18" charset="0"/>
                          <a:ea typeface="微软雅黑" panose="020B0503020204020204" pitchFamily="34" charset="-122"/>
                          <a:cs typeface="+mn-cs"/>
                        </a:rPr>
                        <a:t>6096</a:t>
                      </a:r>
                      <a:endParaRPr lang="zh-CN" altLang="en-US" sz="8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822667365"/>
                  </a:ext>
                </a:extLst>
              </a:tr>
            </a:tbl>
          </a:graphicData>
        </a:graphic>
      </p:graphicFrame>
      <p:grpSp>
        <p:nvGrpSpPr>
          <p:cNvPr id="28" name="组合 27">
            <a:extLst>
              <a:ext uri="{FF2B5EF4-FFF2-40B4-BE49-F238E27FC236}">
                <a16:creationId xmlns:a16="http://schemas.microsoft.com/office/drawing/2014/main" id="{E25EE019-897D-2B01-4AF0-A095208AED57}"/>
              </a:ext>
            </a:extLst>
          </p:cNvPr>
          <p:cNvGrpSpPr/>
          <p:nvPr/>
        </p:nvGrpSpPr>
        <p:grpSpPr>
          <a:xfrm>
            <a:off x="3747575" y="4930395"/>
            <a:ext cx="2436558" cy="379078"/>
            <a:chOff x="3731452" y="4863773"/>
            <a:chExt cx="2436558" cy="379078"/>
          </a:xfrm>
        </p:grpSpPr>
        <p:sp>
          <p:nvSpPr>
            <p:cNvPr id="29" name="任意多边形 37">
              <a:extLst>
                <a:ext uri="{FF2B5EF4-FFF2-40B4-BE49-F238E27FC236}">
                  <a16:creationId xmlns:a16="http://schemas.microsoft.com/office/drawing/2014/main" id="{7947E5DD-A393-BF56-C739-B5724AAC1F0F}"/>
                </a:ext>
              </a:extLst>
            </p:cNvPr>
            <p:cNvSpPr/>
            <p:nvPr/>
          </p:nvSpPr>
          <p:spPr>
            <a:xfrm rot="16200000">
              <a:off x="4792155" y="3835899"/>
              <a:ext cx="315151" cy="243655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schemeClr val="bg1"/>
                </a:solidFill>
                <a:latin typeface="Arial" panose="020B0604020202020204" pitchFamily="34" charset="0"/>
                <a:ea typeface="微软雅黑" panose="020B0503020204020204" pitchFamily="34" charset="-122"/>
              </a:endParaRPr>
            </a:p>
            <a:p>
              <a:pPr lvl="1"/>
              <a:endParaRPr lang="zh-CN" altLang="en-US" sz="1200" dirty="0">
                <a:solidFill>
                  <a:schemeClr val="bg1"/>
                </a:solidFill>
              </a:endParaRPr>
            </a:p>
            <a:p>
              <a:pPr lvl="1"/>
              <a:endParaRPr lang="zh-CN" altLang="en-US" sz="1200" dirty="0">
                <a:solidFill>
                  <a:schemeClr val="bg1"/>
                </a:solidFill>
              </a:endParaRPr>
            </a:p>
          </p:txBody>
        </p:sp>
        <p:sp>
          <p:nvSpPr>
            <p:cNvPr id="30" name="文本框 29">
              <a:extLst>
                <a:ext uri="{FF2B5EF4-FFF2-40B4-BE49-F238E27FC236}">
                  <a16:creationId xmlns:a16="http://schemas.microsoft.com/office/drawing/2014/main" id="{9711FD76-DC45-F03E-3847-E6583AB84C74}"/>
                </a:ext>
              </a:extLst>
            </p:cNvPr>
            <p:cNvSpPr txBox="1"/>
            <p:nvPr/>
          </p:nvSpPr>
          <p:spPr>
            <a:xfrm>
              <a:off x="3837902" y="4863773"/>
              <a:ext cx="2223657" cy="379078"/>
            </a:xfrm>
            <a:prstGeom prst="rect">
              <a:avLst/>
            </a:prstGeom>
            <a:noFill/>
          </p:spPr>
          <p:txBody>
            <a:bodyPr wrap="square" rtlCol="0">
              <a:spAutoFit/>
            </a:bodyPr>
            <a:lstStyle/>
            <a:p>
              <a:pPr algn="ctr">
                <a:lnSpc>
                  <a:spcPct val="130000"/>
                </a:lnSpc>
              </a:pPr>
              <a:r>
                <a:rPr lang="zh-CN" altLang="en-US" sz="1600" dirty="0">
                  <a:solidFill>
                    <a:schemeClr val="bg1"/>
                  </a:solidFill>
                  <a:latin typeface="Arial" panose="020B0604020202020204" pitchFamily="34" charset="0"/>
                  <a:ea typeface="微软雅黑" panose="020B0503020204020204" pitchFamily="34" charset="-122"/>
                </a:rPr>
                <a:t>专属驾驶数据集</a:t>
              </a:r>
              <a:endParaRPr lang="zh-CN" altLang="en-US" sz="1200" dirty="0">
                <a:solidFill>
                  <a:schemeClr val="bg1"/>
                </a:solidFill>
                <a:latin typeface="Arial" panose="020B0604020202020204" pitchFamily="34" charset="0"/>
                <a:ea typeface="微软雅黑" panose="020B0503020204020204" pitchFamily="34" charset="-122"/>
              </a:endParaRPr>
            </a:p>
          </p:txBody>
        </p:sp>
      </p:grpSp>
      <p:sp>
        <p:nvSpPr>
          <p:cNvPr id="31" name="矩形 30">
            <a:extLst>
              <a:ext uri="{FF2B5EF4-FFF2-40B4-BE49-F238E27FC236}">
                <a16:creationId xmlns:a16="http://schemas.microsoft.com/office/drawing/2014/main" id="{C801747B-B06E-5C63-779C-A66786AD8A3B}"/>
              </a:ext>
            </a:extLst>
          </p:cNvPr>
          <p:cNvSpPr/>
          <p:nvPr/>
        </p:nvSpPr>
        <p:spPr>
          <a:xfrm>
            <a:off x="3765105" y="5271787"/>
            <a:ext cx="8187147" cy="817140"/>
          </a:xfrm>
          <a:prstGeom prst="rect">
            <a:avLst/>
          </a:prstGeom>
          <a:noFill/>
          <a:ln>
            <a:solidFill>
              <a:srgbClr val="006C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8E65B03B-9ABB-AB06-446D-2E27BBE60FF8}"/>
              </a:ext>
            </a:extLst>
          </p:cNvPr>
          <p:cNvSpPr txBox="1"/>
          <p:nvPr/>
        </p:nvSpPr>
        <p:spPr>
          <a:xfrm>
            <a:off x="3747574" y="5253447"/>
            <a:ext cx="8204678" cy="830997"/>
          </a:xfrm>
          <a:prstGeom prst="rect">
            <a:avLst/>
          </a:prstGeom>
          <a:noFill/>
        </p:spPr>
        <p:txBody>
          <a:bodyPr wrap="square" rtlCol="0">
            <a:spAutoFit/>
          </a:bodyPr>
          <a:lstStyle/>
          <a:p>
            <a:pPr algn="just" eaLnBrk="1"/>
            <a:r>
              <a:rPr lang="zh-CN" altLang="en-US" sz="1600" dirty="0">
                <a:latin typeface="微软雅黑" panose="020B0503020204020204" pitchFamily="34" charset="-122"/>
                <a:ea typeface="微软雅黑" panose="020B0503020204020204" pitchFamily="34" charset="-122"/>
              </a:rPr>
              <a:t>开发硬件、软件平台收集数据，并全部存储于后台服务器。初始数据集包含近</a:t>
            </a:r>
            <a:r>
              <a:rPr lang="en-US" altLang="zh-CN" sz="1600" dirty="0">
                <a:latin typeface="微软雅黑" panose="020B0503020204020204" pitchFamily="34" charset="-122"/>
                <a:ea typeface="微软雅黑" panose="020B0503020204020204" pitchFamily="34" charset="-122"/>
              </a:rPr>
              <a:t>75</a:t>
            </a:r>
            <a:r>
              <a:rPr lang="zh-CN" altLang="en-US" sz="1600" dirty="0">
                <a:latin typeface="微软雅黑" panose="020B0503020204020204" pitchFamily="34" charset="-122"/>
                <a:ea typeface="微软雅黑" panose="020B0503020204020204" pitchFamily="34" charset="-122"/>
              </a:rPr>
              <a:t>小时、</a:t>
            </a:r>
            <a:r>
              <a:rPr lang="en-US" altLang="zh-CN" sz="1600" dirty="0">
                <a:latin typeface="微软雅黑" panose="020B0503020204020204" pitchFamily="34" charset="-122"/>
                <a:ea typeface="微软雅黑" panose="020B0503020204020204" pitchFamily="34" charset="-122"/>
              </a:rPr>
              <a:t>70000</a:t>
            </a:r>
            <a:r>
              <a:rPr lang="zh-CN" altLang="en-US" sz="1600" dirty="0">
                <a:latin typeface="微软雅黑" panose="020B0503020204020204" pitchFamily="34" charset="-122"/>
                <a:ea typeface="微软雅黑" panose="020B0503020204020204" pitchFamily="34" charset="-122"/>
              </a:rPr>
              <a:t>条音频，经过清洗（重复、损坏和低音量等） 、标注处理后，得到包含</a:t>
            </a:r>
            <a:r>
              <a:rPr lang="zh-CN" altLang="en-US" sz="1600" dirty="0">
                <a:solidFill>
                  <a:srgbClr val="C00000"/>
                </a:solidFill>
                <a:latin typeface="微软雅黑" panose="020B0503020204020204" pitchFamily="34" charset="-122"/>
                <a:ea typeface="微软雅黑" panose="020B0503020204020204" pitchFamily="34" charset="-122"/>
              </a:rPr>
              <a:t>近</a:t>
            </a:r>
            <a:r>
              <a:rPr lang="en-US" altLang="zh-CN" sz="1600" dirty="0">
                <a:solidFill>
                  <a:srgbClr val="C00000"/>
                </a:solidFill>
                <a:latin typeface="微软雅黑" panose="020B0503020204020204" pitchFamily="34" charset="-122"/>
                <a:ea typeface="微软雅黑" panose="020B0503020204020204" pitchFamily="34" charset="-122"/>
              </a:rPr>
              <a:t>52</a:t>
            </a:r>
            <a:r>
              <a:rPr lang="zh-CN" altLang="en-US" sz="1600" dirty="0">
                <a:solidFill>
                  <a:srgbClr val="C00000"/>
                </a:solidFill>
                <a:latin typeface="微软雅黑" panose="020B0503020204020204" pitchFamily="34" charset="-122"/>
                <a:ea typeface="微软雅黑" panose="020B0503020204020204" pitchFamily="34" charset="-122"/>
              </a:rPr>
              <a:t>小时、</a:t>
            </a:r>
            <a:r>
              <a:rPr lang="en-US" altLang="zh-CN" sz="1600" dirty="0">
                <a:solidFill>
                  <a:srgbClr val="C00000"/>
                </a:solidFill>
                <a:latin typeface="微软雅黑" panose="020B0503020204020204" pitchFamily="34" charset="-122"/>
                <a:ea typeface="微软雅黑" panose="020B0503020204020204" pitchFamily="34" charset="-122"/>
              </a:rPr>
              <a:t>58000</a:t>
            </a:r>
            <a:r>
              <a:rPr lang="zh-CN" altLang="en-US" sz="1600" dirty="0">
                <a:solidFill>
                  <a:srgbClr val="C00000"/>
                </a:solidFill>
                <a:latin typeface="微软雅黑" panose="020B0503020204020204" pitchFamily="34" charset="-122"/>
                <a:ea typeface="微软雅黑" panose="020B0503020204020204" pitchFamily="34" charset="-122"/>
              </a:rPr>
              <a:t>条</a:t>
            </a:r>
            <a:r>
              <a:rPr lang="zh-CN" altLang="en-US" sz="1600" dirty="0">
                <a:latin typeface="微软雅黑" panose="020B0503020204020204" pitchFamily="34" charset="-122"/>
                <a:ea typeface="微软雅黑" panose="020B0503020204020204" pitchFamily="34" charset="-122"/>
              </a:rPr>
              <a:t>音频的专属驾驶数据集。</a:t>
            </a:r>
            <a:endParaRPr lang="en-US" altLang="zh-CN" sz="1600" dirty="0">
              <a:latin typeface="微软雅黑" panose="020B0503020204020204" pitchFamily="34" charset="-122"/>
              <a:ea typeface="微软雅黑" panose="020B0503020204020204" pitchFamily="34" charset="-122"/>
            </a:endParaRPr>
          </a:p>
        </p:txBody>
      </p:sp>
      <p:sp>
        <p:nvSpPr>
          <p:cNvPr id="33" name="箭头: 右 32">
            <a:extLst>
              <a:ext uri="{FF2B5EF4-FFF2-40B4-BE49-F238E27FC236}">
                <a16:creationId xmlns:a16="http://schemas.microsoft.com/office/drawing/2014/main" id="{1668CF18-44C3-A827-EA73-079DB613E263}"/>
              </a:ext>
            </a:extLst>
          </p:cNvPr>
          <p:cNvSpPr/>
          <p:nvPr/>
        </p:nvSpPr>
        <p:spPr>
          <a:xfrm rot="5400000">
            <a:off x="5404662" y="2948988"/>
            <a:ext cx="392105" cy="216024"/>
          </a:xfrm>
          <a:prstGeom prst="rightArrow">
            <a:avLst/>
          </a:prstGeom>
          <a:solidFill>
            <a:srgbClr val="68AD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91652561"/>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2">
            <a:extLst>
              <a:ext uri="{FF2B5EF4-FFF2-40B4-BE49-F238E27FC236}">
                <a16:creationId xmlns:a16="http://schemas.microsoft.com/office/drawing/2014/main" id="{895BDC04-8F62-4864-92D6-329EF4066482}"/>
              </a:ext>
            </a:extLst>
          </p:cNvPr>
          <p:cNvSpPr txBox="1">
            <a:spLocks noChangeArrowheads="1"/>
          </p:cNvSpPr>
          <p:nvPr/>
        </p:nvSpPr>
        <p:spPr bwMode="auto">
          <a:xfrm>
            <a:off x="192082" y="758301"/>
            <a:ext cx="7668114"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2.1</a:t>
            </a:r>
            <a:r>
              <a:rPr lang="zh-CN" altLang="en-US" sz="2000" dirty="0">
                <a:latin typeface="微软雅黑" panose="020B0503020204020204" pitchFamily="34" charset="-122"/>
                <a:ea typeface="微软雅黑" panose="020B0503020204020204" pitchFamily="34" charset="-122"/>
              </a:rPr>
              <a:t> 研究内容三</a:t>
            </a:r>
            <a:r>
              <a:rPr lang="en-US" altLang="zh-CN" sz="2000" dirty="0">
                <a:latin typeface="微软雅黑" panose="020B0503020204020204" pitchFamily="34" charset="-122"/>
                <a:ea typeface="微软雅黑" panose="020B0503020204020204" pitchFamily="34" charset="-122"/>
              </a:rPr>
              <a:t>—</a:t>
            </a:r>
            <a:r>
              <a:rPr lang="zh-CN" altLang="en-US" sz="2000" dirty="0">
                <a:solidFill>
                  <a:schemeClr val="accent2">
                    <a:lumMod val="75000"/>
                  </a:schemeClr>
                </a:solidFill>
                <a:latin typeface="微软雅黑" panose="020B0503020204020204" pitchFamily="34" charset="-122"/>
                <a:ea typeface="微软雅黑" panose="020B0503020204020204" pitchFamily="34" charset="-122"/>
              </a:rPr>
              <a:t>面向车载嵌入式设备的智能语音对话系统</a:t>
            </a:r>
          </a:p>
          <a:p>
            <a:pPr eaLnBrk="1" hangingPunct="1">
              <a:buFont typeface="Arial" panose="020B0604020202020204" pitchFamily="34" charset="0"/>
              <a:buNone/>
            </a:pPr>
            <a:endParaRPr lang="zh-CN" altLang="en-US" sz="2000"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39" name="流程图: 手动输入 38">
            <a:extLst>
              <a:ext uri="{FF2B5EF4-FFF2-40B4-BE49-F238E27FC236}">
                <a16:creationId xmlns:a16="http://schemas.microsoft.com/office/drawing/2014/main" id="{EE7830EA-CE45-4481-9AEF-2263D7DD235A}"/>
              </a:ext>
            </a:extLst>
          </p:cNvPr>
          <p:cNvSpPr/>
          <p:nvPr/>
        </p:nvSpPr>
        <p:spPr>
          <a:xfrm>
            <a:off x="6016000" y="44301"/>
            <a:ext cx="1016219" cy="338554"/>
          </a:xfrm>
          <a:prstGeom prst="flowChartManualInpu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研究目标</a:t>
            </a:r>
          </a:p>
        </p:txBody>
      </p:sp>
      <p:grpSp>
        <p:nvGrpSpPr>
          <p:cNvPr id="40" name="组合 39">
            <a:extLst>
              <a:ext uri="{FF2B5EF4-FFF2-40B4-BE49-F238E27FC236}">
                <a16:creationId xmlns:a16="http://schemas.microsoft.com/office/drawing/2014/main" id="{93C62636-195A-4920-9B5F-1F2DCA322A8D}"/>
              </a:ext>
            </a:extLst>
          </p:cNvPr>
          <p:cNvGrpSpPr/>
          <p:nvPr/>
        </p:nvGrpSpPr>
        <p:grpSpPr>
          <a:xfrm>
            <a:off x="9804413" y="44301"/>
            <a:ext cx="2177007" cy="339300"/>
            <a:chOff x="4562654" y="3356255"/>
            <a:chExt cx="1063943" cy="339300"/>
          </a:xfrm>
        </p:grpSpPr>
        <p:sp>
          <p:nvSpPr>
            <p:cNvPr id="41" name="矩形 40">
              <a:extLst>
                <a:ext uri="{FF2B5EF4-FFF2-40B4-BE49-F238E27FC236}">
                  <a16:creationId xmlns:a16="http://schemas.microsoft.com/office/drawing/2014/main" id="{32E97031-AF01-45DD-AD50-79477F319DEA}"/>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AF1DF808-840C-4C0A-AEF6-950D1AE3F77A}"/>
                </a:ext>
              </a:extLst>
            </p:cNvPr>
            <p:cNvSpPr txBox="1"/>
            <p:nvPr/>
          </p:nvSpPr>
          <p:spPr>
            <a:xfrm>
              <a:off x="4574697" y="3356255"/>
              <a:ext cx="1037645"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学术指标与成果指标</a:t>
              </a:r>
            </a:p>
          </p:txBody>
        </p:sp>
      </p:grpSp>
      <p:sp>
        <p:nvSpPr>
          <p:cNvPr id="43" name="矩形 42">
            <a:extLst>
              <a:ext uri="{FF2B5EF4-FFF2-40B4-BE49-F238E27FC236}">
                <a16:creationId xmlns:a16="http://schemas.microsoft.com/office/drawing/2014/main" id="{9310212F-D47E-4756-BF41-C2F0006B94C3}"/>
              </a:ext>
            </a:extLst>
          </p:cNvPr>
          <p:cNvSpPr/>
          <p:nvPr/>
        </p:nvSpPr>
        <p:spPr>
          <a:xfrm>
            <a:off x="7086031" y="44301"/>
            <a:ext cx="2689211" cy="338554"/>
          </a:xfrm>
          <a:prstGeom prst="rec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667B5CD7-DEFA-42B3-BD74-A4C3C8568206}"/>
              </a:ext>
            </a:extLst>
          </p:cNvPr>
          <p:cNvSpPr txBox="1"/>
          <p:nvPr/>
        </p:nvSpPr>
        <p:spPr>
          <a:xfrm>
            <a:off x="7566540" y="54115"/>
            <a:ext cx="1728192" cy="338554"/>
          </a:xfrm>
          <a:prstGeom prst="rect">
            <a:avLst/>
          </a:prstGeom>
          <a:noFill/>
          <a:ln>
            <a:noFill/>
          </a:ln>
          <a:effectLst>
            <a:outerShdw blurRad="50800" dist="38100" dir="2700000" algn="tl" rotWithShape="0">
              <a:prstClr val="black">
                <a:alpha val="40000"/>
              </a:prstClr>
            </a:outerShdw>
          </a:effectLst>
        </p:spPr>
        <p:txBody>
          <a:bodyPr wrap="square" rtlCol="0">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论文工作进度</a:t>
            </a:r>
          </a:p>
        </p:txBody>
      </p:sp>
      <p:graphicFrame>
        <p:nvGraphicFramePr>
          <p:cNvPr id="2" name="表格 6">
            <a:extLst>
              <a:ext uri="{FF2B5EF4-FFF2-40B4-BE49-F238E27FC236}">
                <a16:creationId xmlns:a16="http://schemas.microsoft.com/office/drawing/2014/main" id="{A70F9C03-3163-A7A4-5CFE-FF28F2B9F11C}"/>
              </a:ext>
            </a:extLst>
          </p:cNvPr>
          <p:cNvGraphicFramePr>
            <a:graphicFrameLocks noGrp="1"/>
          </p:cNvGraphicFramePr>
          <p:nvPr>
            <p:extLst>
              <p:ext uri="{D42A27DB-BD31-4B8C-83A1-F6EECF244321}">
                <p14:modId xmlns:p14="http://schemas.microsoft.com/office/powerpoint/2010/main" val="256358395"/>
              </p:ext>
            </p:extLst>
          </p:nvPr>
        </p:nvGraphicFramePr>
        <p:xfrm>
          <a:off x="176605" y="1972176"/>
          <a:ext cx="5400000" cy="1828800"/>
        </p:xfrm>
        <a:graphic>
          <a:graphicData uri="http://schemas.openxmlformats.org/drawingml/2006/table">
            <a:tbl>
              <a:tblPr firstRow="1" bandRow="1">
                <a:tableStyleId>{93296810-A885-4BE3-A3E7-6D5BEEA58F35}</a:tableStyleId>
              </a:tblPr>
              <a:tblGrid>
                <a:gridCol w="1656000">
                  <a:extLst>
                    <a:ext uri="{9D8B030D-6E8A-4147-A177-3AD203B41FA5}">
                      <a16:colId xmlns:a16="http://schemas.microsoft.com/office/drawing/2014/main" val="385483234"/>
                    </a:ext>
                  </a:extLst>
                </a:gridCol>
                <a:gridCol w="720000">
                  <a:extLst>
                    <a:ext uri="{9D8B030D-6E8A-4147-A177-3AD203B41FA5}">
                      <a16:colId xmlns:a16="http://schemas.microsoft.com/office/drawing/2014/main" val="3419985497"/>
                    </a:ext>
                  </a:extLst>
                </a:gridCol>
                <a:gridCol w="720000">
                  <a:extLst>
                    <a:ext uri="{9D8B030D-6E8A-4147-A177-3AD203B41FA5}">
                      <a16:colId xmlns:a16="http://schemas.microsoft.com/office/drawing/2014/main" val="3392015136"/>
                    </a:ext>
                  </a:extLst>
                </a:gridCol>
                <a:gridCol w="1152000">
                  <a:extLst>
                    <a:ext uri="{9D8B030D-6E8A-4147-A177-3AD203B41FA5}">
                      <a16:colId xmlns:a16="http://schemas.microsoft.com/office/drawing/2014/main" val="3802306856"/>
                    </a:ext>
                  </a:extLst>
                </a:gridCol>
                <a:gridCol w="1152000">
                  <a:extLst>
                    <a:ext uri="{9D8B030D-6E8A-4147-A177-3AD203B41FA5}">
                      <a16:colId xmlns:a16="http://schemas.microsoft.com/office/drawing/2014/main" val="522421413"/>
                    </a:ext>
                  </a:extLst>
                </a:gridCol>
              </a:tblGrid>
              <a:tr h="242804">
                <a:tc rowSpan="2">
                  <a:txBody>
                    <a:bodyPr/>
                    <a:lstStyle/>
                    <a:p>
                      <a:pPr marL="0" algn="ctr" defTabSz="685800" rtl="0" eaLnBrk="1" latinLnBrk="0" hangingPunct="1"/>
                      <a:r>
                        <a:rPr lang="zh-CN" altLang="en-US" sz="1400" b="1" kern="1200" baseline="0" dirty="0">
                          <a:solidFill>
                            <a:schemeClr val="tx1"/>
                          </a:solidFill>
                          <a:latin typeface="Times New Roman" panose="02020603050405020304" pitchFamily="18" charset="0"/>
                          <a:ea typeface="微软雅黑" panose="020B0503020204020204" pitchFamily="34" charset="-122"/>
                          <a:cs typeface="+mn-cs"/>
                        </a:rPr>
                        <a:t>模型</a:t>
                      </a:r>
                    </a:p>
                  </a:txBody>
                  <a:tcPr anchor="ctr"/>
                </a:tc>
                <a:tc gridSpan="2">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CER (%)</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hMerge="1">
                  <a:txBody>
                    <a:bodyPr/>
                    <a:lstStyle/>
                    <a:p>
                      <a:pPr marL="0" algn="ctr" defTabSz="685800" rtl="0" eaLnBrk="1" latinLnBrk="0" hangingPunct="1"/>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gridSpan="2">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RTF</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hMerge="1">
                  <a:txBody>
                    <a:bodyPr/>
                    <a:lstStyle/>
                    <a:p>
                      <a:pPr marL="0" algn="ctr" defTabSz="685800" rtl="0" eaLnBrk="1" latinLnBrk="0" hangingPunct="1"/>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3687712199"/>
                  </a:ext>
                </a:extLst>
              </a:tr>
              <a:tr h="242804">
                <a:tc vMerge="1">
                  <a:txBody>
                    <a:bodyPr/>
                    <a:lstStyle/>
                    <a:p>
                      <a:endParaRPr lang="zh-CN" altLang="en-US"/>
                    </a:p>
                  </a:txBody>
                  <a:tcP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Dev</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Test</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Server</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TX2</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extLst>
                  <a:ext uri="{0D108BD9-81ED-4DB2-BD59-A6C34878D82A}">
                    <a16:rowId xmlns:a16="http://schemas.microsoft.com/office/drawing/2014/main" val="376265428"/>
                  </a:ext>
                </a:extLst>
              </a:tr>
              <a:tr h="242804">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Light-Transformer</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7.26</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7.26</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0.125±0.002</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0.298±0.006</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1016343505"/>
                  </a:ext>
                </a:extLst>
              </a:tr>
              <a:tr h="242804">
                <a:tc rowSpan="2">
                  <a:txBody>
                    <a:bodyPr/>
                    <a:lstStyle/>
                    <a:p>
                      <a:pPr marL="0" algn="ctr" defTabSz="685800" rtl="0" eaLnBrk="1" latinLnBrk="0" hangingPunct="1"/>
                      <a:r>
                        <a:rPr lang="zh-CN" altLang="en-US" sz="1400" b="1" kern="1200" baseline="0" dirty="0">
                          <a:solidFill>
                            <a:schemeClr val="tx1"/>
                          </a:solidFill>
                          <a:latin typeface="Times New Roman" panose="02020603050405020304" pitchFamily="18" charset="0"/>
                          <a:ea typeface="微软雅黑" panose="020B0503020204020204" pitchFamily="34" charset="-122"/>
                          <a:cs typeface="+mn-cs"/>
                        </a:rPr>
                        <a:t>模型</a:t>
                      </a:r>
                    </a:p>
                  </a:txBody>
                  <a:tcPr anchor="ctr">
                    <a:solidFill>
                      <a:srgbClr val="68ADC3"/>
                    </a:solidFill>
                  </a:tcPr>
                </a:tc>
                <a:tc gridSpan="2">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Overall (Acc, %)</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hMerge="1">
                  <a:txBody>
                    <a:bodyPr/>
                    <a:lstStyle/>
                    <a:p>
                      <a:pPr marL="0" algn="ctr" defTabSz="685800" rtl="0" eaLnBrk="1" latinLnBrk="0" hangingPunct="1"/>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gridSpan="2">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Latency (ms)</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hMerge="1">
                  <a:txBody>
                    <a:bodyPr/>
                    <a:lstStyle/>
                    <a:p>
                      <a:pPr marL="0" algn="ctr" defTabSz="685800" rtl="0" eaLnBrk="1" latinLnBrk="0" hangingPunct="1"/>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4164130098"/>
                  </a:ext>
                </a:extLst>
              </a:tr>
              <a:tr h="242804">
                <a:tc vMerge="1">
                  <a:txBody>
                    <a:bodyPr/>
                    <a:lstStyle/>
                    <a:p>
                      <a:endParaRPr lang="zh-CN" altLang="en-US"/>
                    </a:p>
                  </a:txBody>
                  <a:tcP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Dev</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Test</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Server</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TX2</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extLst>
                  <a:ext uri="{0D108BD9-81ED-4DB2-BD59-A6C34878D82A}">
                    <a16:rowId xmlns:a16="http://schemas.microsoft.com/office/drawing/2014/main" val="3202048004"/>
                  </a:ext>
                </a:extLst>
              </a:tr>
              <a:tr h="242804">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LAGIM</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92.30</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91.76</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10.7±0.1</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400" b="1" kern="1200" baseline="0" dirty="0">
                          <a:solidFill>
                            <a:schemeClr val="tx1"/>
                          </a:solidFill>
                          <a:latin typeface="Times New Roman" panose="02020603050405020304" pitchFamily="18" charset="0"/>
                          <a:ea typeface="微软雅黑" panose="020B0503020204020204" pitchFamily="34" charset="-122"/>
                          <a:cs typeface="+mn-cs"/>
                        </a:rPr>
                        <a:t>78.3±2.7</a:t>
                      </a:r>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1329288459"/>
                  </a:ext>
                </a:extLst>
              </a:tr>
            </a:tbl>
          </a:graphicData>
        </a:graphic>
      </p:graphicFrame>
      <p:sp>
        <p:nvSpPr>
          <p:cNvPr id="13" name="文本框 12">
            <a:extLst>
              <a:ext uri="{FF2B5EF4-FFF2-40B4-BE49-F238E27FC236}">
                <a16:creationId xmlns:a16="http://schemas.microsoft.com/office/drawing/2014/main" id="{DBF36526-95FC-F3F4-CADA-7CF2FF6DE3D8}"/>
              </a:ext>
            </a:extLst>
          </p:cNvPr>
          <p:cNvSpPr txBox="1"/>
          <p:nvPr/>
        </p:nvSpPr>
        <p:spPr>
          <a:xfrm>
            <a:off x="1249233" y="1368957"/>
            <a:ext cx="3254743" cy="584775"/>
          </a:xfrm>
          <a:prstGeom prst="rect">
            <a:avLst/>
          </a:prstGeom>
          <a:noFill/>
        </p:spPr>
        <p:txBody>
          <a:bodyPr wrap="square" rtlCol="0">
            <a:spAutoFit/>
          </a:bodyPr>
          <a:lstStyle/>
          <a:p>
            <a:pPr algn="ctr"/>
            <a:r>
              <a:rPr lang="zh-CN" altLang="en-US" sz="1600" dirty="0">
                <a:latin typeface="微软雅黑" panose="020B0503020204020204" pitchFamily="34" charset="-122"/>
                <a:ea typeface="微软雅黑" panose="020B0503020204020204" pitchFamily="34" charset="-122"/>
              </a:rPr>
              <a:t>自动语音识别和自然语言理解模型在专属驾驶数据集上的实验结果</a:t>
            </a:r>
            <a:endParaRPr lang="en-US" altLang="zh-CN" sz="1600" dirty="0">
              <a:latin typeface="微软雅黑" panose="020B0503020204020204" pitchFamily="34" charset="-122"/>
              <a:ea typeface="微软雅黑" panose="020B0503020204020204" pitchFamily="34" charset="-122"/>
            </a:endParaRPr>
          </a:p>
        </p:txBody>
      </p:sp>
      <p:grpSp>
        <p:nvGrpSpPr>
          <p:cNvPr id="18" name="组合 17">
            <a:extLst>
              <a:ext uri="{FF2B5EF4-FFF2-40B4-BE49-F238E27FC236}">
                <a16:creationId xmlns:a16="http://schemas.microsoft.com/office/drawing/2014/main" id="{918C59E5-D7E4-FB91-055D-A0312B6B3EEE}"/>
              </a:ext>
            </a:extLst>
          </p:cNvPr>
          <p:cNvGrpSpPr/>
          <p:nvPr/>
        </p:nvGrpSpPr>
        <p:grpSpPr>
          <a:xfrm>
            <a:off x="5999702" y="1514385"/>
            <a:ext cx="2436558" cy="380810"/>
            <a:chOff x="3731452" y="4863773"/>
            <a:chExt cx="2436558" cy="380810"/>
          </a:xfrm>
        </p:grpSpPr>
        <p:sp>
          <p:nvSpPr>
            <p:cNvPr id="23" name="任意多边形 37">
              <a:extLst>
                <a:ext uri="{FF2B5EF4-FFF2-40B4-BE49-F238E27FC236}">
                  <a16:creationId xmlns:a16="http://schemas.microsoft.com/office/drawing/2014/main" id="{437F22BC-EC97-E05F-BC3A-5B76500DE4AB}"/>
                </a:ext>
              </a:extLst>
            </p:cNvPr>
            <p:cNvSpPr/>
            <p:nvPr/>
          </p:nvSpPr>
          <p:spPr>
            <a:xfrm rot="16200000">
              <a:off x="4792155" y="3835899"/>
              <a:ext cx="315151" cy="243655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schemeClr val="bg1"/>
                </a:solidFill>
                <a:latin typeface="Arial" panose="020B0604020202020204" pitchFamily="34" charset="0"/>
                <a:ea typeface="微软雅黑" panose="020B0503020204020204" pitchFamily="34" charset="-122"/>
              </a:endParaRPr>
            </a:p>
            <a:p>
              <a:pPr lvl="1"/>
              <a:endParaRPr lang="zh-CN" altLang="en-US" sz="1200" dirty="0">
                <a:solidFill>
                  <a:schemeClr val="bg1"/>
                </a:solidFill>
              </a:endParaRPr>
            </a:p>
            <a:p>
              <a:pPr lvl="1"/>
              <a:endParaRPr lang="zh-CN" altLang="en-US" sz="1200" dirty="0">
                <a:solidFill>
                  <a:schemeClr val="bg1"/>
                </a:solidFill>
              </a:endParaRPr>
            </a:p>
          </p:txBody>
        </p:sp>
        <p:sp>
          <p:nvSpPr>
            <p:cNvPr id="24" name="文本框 23">
              <a:extLst>
                <a:ext uri="{FF2B5EF4-FFF2-40B4-BE49-F238E27FC236}">
                  <a16:creationId xmlns:a16="http://schemas.microsoft.com/office/drawing/2014/main" id="{49B9941C-1261-FDB1-7622-F0C6B32C8783}"/>
                </a:ext>
              </a:extLst>
            </p:cNvPr>
            <p:cNvSpPr txBox="1"/>
            <p:nvPr/>
          </p:nvSpPr>
          <p:spPr>
            <a:xfrm>
              <a:off x="3837902" y="4863773"/>
              <a:ext cx="2223657" cy="380810"/>
            </a:xfrm>
            <a:prstGeom prst="rect">
              <a:avLst/>
            </a:prstGeom>
            <a:noFill/>
          </p:spPr>
          <p:txBody>
            <a:bodyPr wrap="square" rtlCol="0">
              <a:spAutoFit/>
            </a:bodyPr>
            <a:lstStyle/>
            <a:p>
              <a:pPr algn="ctr">
                <a:lnSpc>
                  <a:spcPct val="130000"/>
                </a:lnSpc>
              </a:pPr>
              <a:r>
                <a:rPr lang="zh-CN" altLang="en-US" sz="1600" dirty="0">
                  <a:solidFill>
                    <a:schemeClr val="bg1"/>
                  </a:solidFill>
                  <a:latin typeface="Arial" panose="020B0604020202020204" pitchFamily="34" charset="0"/>
                  <a:ea typeface="微软雅黑" panose="020B0503020204020204" pitchFamily="34" charset="-122"/>
                </a:rPr>
                <a:t>模型专属训练</a:t>
              </a:r>
              <a:endParaRPr lang="zh-CN" altLang="en-US" sz="1200" dirty="0">
                <a:solidFill>
                  <a:schemeClr val="bg1"/>
                </a:solidFill>
                <a:latin typeface="Arial" panose="020B0604020202020204" pitchFamily="34" charset="0"/>
                <a:ea typeface="微软雅黑" panose="020B0503020204020204" pitchFamily="34" charset="-122"/>
              </a:endParaRPr>
            </a:p>
          </p:txBody>
        </p:sp>
      </p:grpSp>
      <p:sp>
        <p:nvSpPr>
          <p:cNvPr id="28" name="矩形 27">
            <a:extLst>
              <a:ext uri="{FF2B5EF4-FFF2-40B4-BE49-F238E27FC236}">
                <a16:creationId xmlns:a16="http://schemas.microsoft.com/office/drawing/2014/main" id="{961F290F-80CC-2AC8-ABF5-C32E9A7BC512}"/>
              </a:ext>
            </a:extLst>
          </p:cNvPr>
          <p:cNvSpPr/>
          <p:nvPr/>
        </p:nvSpPr>
        <p:spPr>
          <a:xfrm>
            <a:off x="6016001" y="1855776"/>
            <a:ext cx="5936252" cy="1945200"/>
          </a:xfrm>
          <a:prstGeom prst="rect">
            <a:avLst/>
          </a:prstGeom>
          <a:noFill/>
          <a:ln>
            <a:solidFill>
              <a:srgbClr val="006C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92AAD87B-0A2F-227F-FEE3-19E279CBCE7A}"/>
              </a:ext>
            </a:extLst>
          </p:cNvPr>
          <p:cNvSpPr txBox="1"/>
          <p:nvPr/>
        </p:nvSpPr>
        <p:spPr>
          <a:xfrm>
            <a:off x="6016001" y="1898933"/>
            <a:ext cx="5936251" cy="1895519"/>
          </a:xfrm>
          <a:prstGeom prst="rect">
            <a:avLst/>
          </a:prstGeom>
          <a:noFill/>
        </p:spPr>
        <p:txBody>
          <a:bodyPr wrap="square" rtlCol="0">
            <a:spAutoFit/>
          </a:bodyPr>
          <a:lstStyle/>
          <a:p>
            <a:pPr algn="just" eaLnBrk="1">
              <a:lnSpc>
                <a:spcPct val="150000"/>
              </a:lnSpc>
            </a:pPr>
            <a:r>
              <a:rPr lang="zh-CN" altLang="en-US" sz="1600" dirty="0">
                <a:latin typeface="微软雅黑" panose="020B0503020204020204" pitchFamily="34" charset="-122"/>
                <a:ea typeface="微软雅黑" panose="020B0503020204020204" pitchFamily="34" charset="-122"/>
              </a:rPr>
              <a:t>将研究内容一和二的网络模型在专属驾驶数据集上进行训练。其中，自动语音识别模型可达到</a:t>
            </a:r>
            <a:r>
              <a:rPr lang="en-US" altLang="zh-CN" sz="1600" dirty="0">
                <a:solidFill>
                  <a:srgbClr val="C00000"/>
                </a:solidFill>
                <a:latin typeface="微软雅黑" panose="020B0503020204020204" pitchFamily="34" charset="-122"/>
                <a:ea typeface="微软雅黑" panose="020B0503020204020204" pitchFamily="34" charset="-122"/>
              </a:rPr>
              <a:t>7.26%</a:t>
            </a:r>
            <a:r>
              <a:rPr lang="zh-CN" altLang="en-US" sz="1600" dirty="0">
                <a:latin typeface="微软雅黑" panose="020B0503020204020204" pitchFamily="34" charset="-122"/>
                <a:ea typeface="微软雅黑" panose="020B0503020204020204" pitchFamily="34" charset="-122"/>
              </a:rPr>
              <a:t>的词错误率，在</a:t>
            </a:r>
            <a:r>
              <a:rPr lang="en-US" altLang="zh-CN" sz="1600" dirty="0">
                <a:latin typeface="微软雅黑" panose="020B0503020204020204" pitchFamily="34" charset="-122"/>
                <a:ea typeface="微软雅黑" panose="020B0503020204020204" pitchFamily="34" charset="-122"/>
              </a:rPr>
              <a:t>Server</a:t>
            </a:r>
            <a:r>
              <a:rPr lang="zh-CN" altLang="en-US" sz="1600" dirty="0">
                <a:latin typeface="微软雅黑" panose="020B0503020204020204" pitchFamily="34" charset="-122"/>
                <a:ea typeface="微软雅黑" panose="020B0503020204020204" pitchFamily="34" charset="-122"/>
              </a:rPr>
              <a:t>和</a:t>
            </a:r>
            <a:r>
              <a:rPr lang="en-US" altLang="zh-CN" sz="1600" dirty="0">
                <a:latin typeface="微软雅黑" panose="020B0503020204020204" pitchFamily="34" charset="-122"/>
                <a:ea typeface="微软雅黑" panose="020B0503020204020204" pitchFamily="34" charset="-122"/>
              </a:rPr>
              <a:t>TX2</a:t>
            </a:r>
            <a:r>
              <a:rPr lang="zh-CN" altLang="en-US" sz="1600" dirty="0">
                <a:latin typeface="微软雅黑" panose="020B0503020204020204" pitchFamily="34" charset="-122"/>
                <a:ea typeface="微软雅黑" panose="020B0503020204020204" pitchFamily="34" charset="-122"/>
              </a:rPr>
              <a:t>上的平均</a:t>
            </a:r>
            <a:r>
              <a:rPr lang="en-US" altLang="zh-CN" sz="1600" dirty="0">
                <a:latin typeface="微软雅黑" panose="020B0503020204020204" pitchFamily="34" charset="-122"/>
                <a:ea typeface="微软雅黑" panose="020B0503020204020204" pitchFamily="34" charset="-122"/>
              </a:rPr>
              <a:t>RTF</a:t>
            </a:r>
            <a:r>
              <a:rPr lang="zh-CN" altLang="en-US" sz="1600" dirty="0">
                <a:latin typeface="微软雅黑" panose="020B0503020204020204" pitchFamily="34" charset="-122"/>
                <a:ea typeface="微软雅黑" panose="020B0503020204020204" pitchFamily="34" charset="-122"/>
              </a:rPr>
              <a:t>（反映处理速度）分别可达到</a:t>
            </a:r>
            <a:r>
              <a:rPr lang="en-US" altLang="zh-CN" sz="1600" dirty="0">
                <a:solidFill>
                  <a:srgbClr val="C00000"/>
                </a:solidFill>
                <a:latin typeface="微软雅黑" panose="020B0503020204020204" pitchFamily="34" charset="-122"/>
                <a:ea typeface="微软雅黑" panose="020B0503020204020204" pitchFamily="34" charset="-122"/>
              </a:rPr>
              <a:t>0.125</a:t>
            </a:r>
            <a:r>
              <a:rPr lang="zh-CN" altLang="en-US" sz="1600" dirty="0">
                <a:latin typeface="微软雅黑" panose="020B0503020204020204" pitchFamily="34" charset="-122"/>
                <a:ea typeface="微软雅黑" panose="020B0503020204020204" pitchFamily="34" charset="-122"/>
              </a:rPr>
              <a:t>和</a:t>
            </a:r>
            <a:r>
              <a:rPr lang="en-US" altLang="zh-CN" sz="1600" dirty="0">
                <a:solidFill>
                  <a:srgbClr val="C00000"/>
                </a:solidFill>
                <a:latin typeface="微软雅黑" panose="020B0503020204020204" pitchFamily="34" charset="-122"/>
                <a:ea typeface="微软雅黑" panose="020B0503020204020204" pitchFamily="34" charset="-122"/>
              </a:rPr>
              <a:t>0.298</a:t>
            </a:r>
            <a:r>
              <a:rPr lang="zh-CN" altLang="en-US" sz="1600" dirty="0">
                <a:latin typeface="微软雅黑" panose="020B0503020204020204" pitchFamily="34" charset="-122"/>
                <a:ea typeface="微软雅黑" panose="020B0503020204020204" pitchFamily="34" charset="-122"/>
              </a:rPr>
              <a:t>；自然语言理解模型可达到</a:t>
            </a:r>
            <a:r>
              <a:rPr lang="en-US" altLang="zh-CN" sz="1600" dirty="0">
                <a:solidFill>
                  <a:srgbClr val="C00000"/>
                </a:solidFill>
                <a:latin typeface="微软雅黑" panose="020B0503020204020204" pitchFamily="34" charset="-122"/>
                <a:ea typeface="微软雅黑" panose="020B0503020204020204" pitchFamily="34" charset="-122"/>
              </a:rPr>
              <a:t>91.76%</a:t>
            </a:r>
            <a:r>
              <a:rPr lang="zh-CN" altLang="en-US" sz="1600" dirty="0">
                <a:latin typeface="微软雅黑" panose="020B0503020204020204" pitchFamily="34" charset="-122"/>
                <a:ea typeface="微软雅黑" panose="020B0503020204020204" pitchFamily="34" charset="-122"/>
              </a:rPr>
              <a:t>的整体错误率，在</a:t>
            </a:r>
            <a:r>
              <a:rPr lang="en-US" altLang="zh-CN" sz="1600" dirty="0">
                <a:latin typeface="微软雅黑" panose="020B0503020204020204" pitchFamily="34" charset="-122"/>
                <a:ea typeface="微软雅黑" panose="020B0503020204020204" pitchFamily="34" charset="-122"/>
              </a:rPr>
              <a:t>Server</a:t>
            </a:r>
            <a:r>
              <a:rPr lang="zh-CN" altLang="en-US" sz="1600" dirty="0">
                <a:latin typeface="微软雅黑" panose="020B0503020204020204" pitchFamily="34" charset="-122"/>
                <a:ea typeface="微软雅黑" panose="020B0503020204020204" pitchFamily="34" charset="-122"/>
              </a:rPr>
              <a:t>和</a:t>
            </a:r>
            <a:r>
              <a:rPr lang="en-US" altLang="zh-CN" sz="1600" dirty="0">
                <a:latin typeface="微软雅黑" panose="020B0503020204020204" pitchFamily="34" charset="-122"/>
                <a:ea typeface="微软雅黑" panose="020B0503020204020204" pitchFamily="34" charset="-122"/>
              </a:rPr>
              <a:t>TX2</a:t>
            </a:r>
            <a:r>
              <a:rPr lang="zh-CN" altLang="en-US" sz="1600" dirty="0">
                <a:latin typeface="微软雅黑" panose="020B0503020204020204" pitchFamily="34" charset="-122"/>
                <a:ea typeface="微软雅黑" panose="020B0503020204020204" pitchFamily="34" charset="-122"/>
              </a:rPr>
              <a:t>上的平均延迟分别可达到</a:t>
            </a:r>
            <a:r>
              <a:rPr lang="en-US" altLang="zh-CN" sz="1600" dirty="0">
                <a:solidFill>
                  <a:srgbClr val="C00000"/>
                </a:solidFill>
                <a:latin typeface="微软雅黑" panose="020B0503020204020204" pitchFamily="34" charset="-122"/>
                <a:ea typeface="微软雅黑" panose="020B0503020204020204" pitchFamily="34" charset="-122"/>
              </a:rPr>
              <a:t>10.7ms</a:t>
            </a:r>
            <a:r>
              <a:rPr lang="zh-CN" altLang="en-US" sz="1600" dirty="0">
                <a:latin typeface="微软雅黑" panose="020B0503020204020204" pitchFamily="34" charset="-122"/>
                <a:ea typeface="微软雅黑" panose="020B0503020204020204" pitchFamily="34" charset="-122"/>
              </a:rPr>
              <a:t>和</a:t>
            </a:r>
            <a:r>
              <a:rPr lang="en-US" altLang="zh-CN" sz="1600" dirty="0">
                <a:solidFill>
                  <a:srgbClr val="C00000"/>
                </a:solidFill>
                <a:latin typeface="微软雅黑" panose="020B0503020204020204" pitchFamily="34" charset="-122"/>
                <a:ea typeface="微软雅黑" panose="020B0503020204020204" pitchFamily="34" charset="-122"/>
              </a:rPr>
              <a:t>78.3ms</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p:txBody>
      </p:sp>
      <p:pic>
        <p:nvPicPr>
          <p:cNvPr id="31" name="图片 30">
            <a:extLst>
              <a:ext uri="{FF2B5EF4-FFF2-40B4-BE49-F238E27FC236}">
                <a16:creationId xmlns:a16="http://schemas.microsoft.com/office/drawing/2014/main" id="{CD4349BB-68C9-2BE6-F731-EBA49A889142}"/>
              </a:ext>
            </a:extLst>
          </p:cNvPr>
          <p:cNvPicPr>
            <a:picLocks noChangeAspect="1"/>
          </p:cNvPicPr>
          <p:nvPr/>
        </p:nvPicPr>
        <p:blipFill>
          <a:blip r:embed="rId3"/>
          <a:stretch>
            <a:fillRect/>
          </a:stretch>
        </p:blipFill>
        <p:spPr>
          <a:xfrm>
            <a:off x="176605" y="3936586"/>
            <a:ext cx="5400000" cy="2048698"/>
          </a:xfrm>
          <a:prstGeom prst="rect">
            <a:avLst/>
          </a:prstGeom>
        </p:spPr>
      </p:pic>
      <p:sp>
        <p:nvSpPr>
          <p:cNvPr id="32" name="文本框 31">
            <a:extLst>
              <a:ext uri="{FF2B5EF4-FFF2-40B4-BE49-F238E27FC236}">
                <a16:creationId xmlns:a16="http://schemas.microsoft.com/office/drawing/2014/main" id="{944662F1-4317-D209-DEA5-6F78A467A3D2}"/>
              </a:ext>
            </a:extLst>
          </p:cNvPr>
          <p:cNvSpPr txBox="1"/>
          <p:nvPr/>
        </p:nvSpPr>
        <p:spPr>
          <a:xfrm>
            <a:off x="903270" y="6092587"/>
            <a:ext cx="3946668" cy="338554"/>
          </a:xfrm>
          <a:prstGeom prst="rect">
            <a:avLst/>
          </a:prstGeom>
          <a:noFill/>
        </p:spPr>
        <p:txBody>
          <a:bodyPr wrap="square" rtlCol="0">
            <a:spAutoFit/>
          </a:bodyPr>
          <a:lstStyle/>
          <a:p>
            <a:pPr algn="ctr"/>
            <a:r>
              <a:rPr lang="zh-CN" altLang="en-US" sz="1600" dirty="0">
                <a:latin typeface="微软雅黑" panose="020B0503020204020204" pitchFamily="34" charset="-122"/>
                <a:ea typeface="微软雅黑" panose="020B0503020204020204" pitchFamily="34" charset="-122"/>
              </a:rPr>
              <a:t>面向车载嵌入式设备的智能语音对话系统</a:t>
            </a:r>
            <a:endParaRPr lang="en-US" altLang="zh-CN" sz="1600" dirty="0">
              <a:latin typeface="微软雅黑" panose="020B0503020204020204" pitchFamily="34" charset="-122"/>
              <a:ea typeface="微软雅黑" panose="020B0503020204020204" pitchFamily="34" charset="-122"/>
            </a:endParaRPr>
          </a:p>
        </p:txBody>
      </p:sp>
      <p:grpSp>
        <p:nvGrpSpPr>
          <p:cNvPr id="33" name="组合 32">
            <a:extLst>
              <a:ext uri="{FF2B5EF4-FFF2-40B4-BE49-F238E27FC236}">
                <a16:creationId xmlns:a16="http://schemas.microsoft.com/office/drawing/2014/main" id="{6E53FB71-1569-3198-81F6-97148F48D473}"/>
              </a:ext>
            </a:extLst>
          </p:cNvPr>
          <p:cNvGrpSpPr/>
          <p:nvPr/>
        </p:nvGrpSpPr>
        <p:grpSpPr>
          <a:xfrm>
            <a:off x="5999703" y="3927562"/>
            <a:ext cx="2436558" cy="379078"/>
            <a:chOff x="3731452" y="4863773"/>
            <a:chExt cx="2436558" cy="379078"/>
          </a:xfrm>
        </p:grpSpPr>
        <p:sp>
          <p:nvSpPr>
            <p:cNvPr id="34" name="任意多边形 37">
              <a:extLst>
                <a:ext uri="{FF2B5EF4-FFF2-40B4-BE49-F238E27FC236}">
                  <a16:creationId xmlns:a16="http://schemas.microsoft.com/office/drawing/2014/main" id="{12A71E5B-F9F8-965A-DB3C-2344D7356B02}"/>
                </a:ext>
              </a:extLst>
            </p:cNvPr>
            <p:cNvSpPr/>
            <p:nvPr/>
          </p:nvSpPr>
          <p:spPr>
            <a:xfrm rot="16200000">
              <a:off x="4792155" y="3835899"/>
              <a:ext cx="315151" cy="243655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schemeClr val="bg1"/>
                </a:solidFill>
                <a:latin typeface="Arial" panose="020B0604020202020204" pitchFamily="34" charset="0"/>
                <a:ea typeface="微软雅黑" panose="020B0503020204020204" pitchFamily="34" charset="-122"/>
              </a:endParaRPr>
            </a:p>
            <a:p>
              <a:pPr lvl="1"/>
              <a:endParaRPr lang="zh-CN" altLang="en-US" sz="1200" dirty="0">
                <a:solidFill>
                  <a:schemeClr val="bg1"/>
                </a:solidFill>
              </a:endParaRPr>
            </a:p>
            <a:p>
              <a:pPr lvl="1"/>
              <a:endParaRPr lang="zh-CN" altLang="en-US" sz="1200" dirty="0">
                <a:solidFill>
                  <a:schemeClr val="bg1"/>
                </a:solidFill>
              </a:endParaRPr>
            </a:p>
          </p:txBody>
        </p:sp>
        <p:sp>
          <p:nvSpPr>
            <p:cNvPr id="35" name="文本框 34">
              <a:extLst>
                <a:ext uri="{FF2B5EF4-FFF2-40B4-BE49-F238E27FC236}">
                  <a16:creationId xmlns:a16="http://schemas.microsoft.com/office/drawing/2014/main" id="{DC47158C-AB9A-12EF-19A2-6A440F818C78}"/>
                </a:ext>
              </a:extLst>
            </p:cNvPr>
            <p:cNvSpPr txBox="1"/>
            <p:nvPr/>
          </p:nvSpPr>
          <p:spPr>
            <a:xfrm>
              <a:off x="3837902" y="4863773"/>
              <a:ext cx="2223657" cy="379078"/>
            </a:xfrm>
            <a:prstGeom prst="rect">
              <a:avLst/>
            </a:prstGeom>
            <a:noFill/>
          </p:spPr>
          <p:txBody>
            <a:bodyPr wrap="square" rtlCol="0">
              <a:spAutoFit/>
            </a:bodyPr>
            <a:lstStyle/>
            <a:p>
              <a:pPr algn="ctr">
                <a:lnSpc>
                  <a:spcPct val="130000"/>
                </a:lnSpc>
              </a:pPr>
              <a:r>
                <a:rPr lang="zh-CN" altLang="en-US" sz="1600" dirty="0">
                  <a:solidFill>
                    <a:schemeClr val="bg1"/>
                  </a:solidFill>
                  <a:latin typeface="Arial" panose="020B0604020202020204" pitchFamily="34" charset="0"/>
                  <a:ea typeface="微软雅黑" panose="020B0503020204020204" pitchFamily="34" charset="-122"/>
                </a:rPr>
                <a:t>系统平台搭建</a:t>
              </a:r>
              <a:endParaRPr lang="zh-CN" altLang="en-US" sz="1200" dirty="0">
                <a:solidFill>
                  <a:schemeClr val="bg1"/>
                </a:solidFill>
                <a:latin typeface="Arial" panose="020B0604020202020204" pitchFamily="34" charset="0"/>
                <a:ea typeface="微软雅黑" panose="020B0503020204020204" pitchFamily="34" charset="-122"/>
              </a:endParaRPr>
            </a:p>
          </p:txBody>
        </p:sp>
      </p:grpSp>
      <p:sp>
        <p:nvSpPr>
          <p:cNvPr id="37" name="矩形 36">
            <a:extLst>
              <a:ext uri="{FF2B5EF4-FFF2-40B4-BE49-F238E27FC236}">
                <a16:creationId xmlns:a16="http://schemas.microsoft.com/office/drawing/2014/main" id="{64569D41-F248-1832-184C-D96DF9F3CD89}"/>
              </a:ext>
            </a:extLst>
          </p:cNvPr>
          <p:cNvSpPr/>
          <p:nvPr/>
        </p:nvSpPr>
        <p:spPr>
          <a:xfrm>
            <a:off x="6016002" y="4268953"/>
            <a:ext cx="5936252" cy="2162188"/>
          </a:xfrm>
          <a:prstGeom prst="rect">
            <a:avLst/>
          </a:prstGeom>
          <a:noFill/>
          <a:ln>
            <a:solidFill>
              <a:srgbClr val="006C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07668D1B-76C5-3B8D-6D45-B2177EAF5F2B}"/>
              </a:ext>
            </a:extLst>
          </p:cNvPr>
          <p:cNvSpPr txBox="1"/>
          <p:nvPr/>
        </p:nvSpPr>
        <p:spPr>
          <a:xfrm>
            <a:off x="6016002" y="4312110"/>
            <a:ext cx="5936251" cy="1895519"/>
          </a:xfrm>
          <a:prstGeom prst="rect">
            <a:avLst/>
          </a:prstGeom>
          <a:noFill/>
        </p:spPr>
        <p:txBody>
          <a:bodyPr wrap="square" rtlCol="0">
            <a:spAutoFit/>
          </a:bodyPr>
          <a:lstStyle/>
          <a:p>
            <a:pPr algn="just" eaLnBrk="1">
              <a:lnSpc>
                <a:spcPct val="150000"/>
              </a:lnSpc>
            </a:pPr>
            <a:r>
              <a:rPr lang="zh-CN" altLang="en-US" sz="1600" dirty="0">
                <a:latin typeface="微软雅黑" panose="020B0503020204020204" pitchFamily="34" charset="-122"/>
                <a:ea typeface="微软雅黑" panose="020B0503020204020204" pitchFamily="34" charset="-122"/>
              </a:rPr>
              <a:t>模型训练完成后，集成并移植至</a:t>
            </a:r>
            <a:r>
              <a:rPr lang="en-US" altLang="zh-CN" sz="1600" dirty="0">
                <a:latin typeface="微软雅黑" panose="020B0503020204020204" pitchFamily="34" charset="-122"/>
                <a:ea typeface="微软雅黑" panose="020B0503020204020204" pitchFamily="34" charset="-122"/>
              </a:rPr>
              <a:t>TX2</a:t>
            </a:r>
            <a:r>
              <a:rPr lang="zh-CN" altLang="en-US" sz="1600" dirty="0">
                <a:latin typeface="微软雅黑" panose="020B0503020204020204" pitchFamily="34" charset="-122"/>
                <a:ea typeface="微软雅黑" panose="020B0503020204020204" pitchFamily="34" charset="-122"/>
              </a:rPr>
              <a:t>上，根据实际用车环境搭建配套硬件。具体运行流程为：驾驶员在驾驶室内发出语音指令，麦克风阵列收集语音信号传输至</a:t>
            </a:r>
            <a:r>
              <a:rPr lang="en-US" altLang="zh-CN" sz="1600" dirty="0">
                <a:latin typeface="微软雅黑" panose="020B0503020204020204" pitchFamily="34" charset="-122"/>
                <a:ea typeface="微软雅黑" panose="020B0503020204020204" pitchFamily="34" charset="-122"/>
              </a:rPr>
              <a:t>TX2</a:t>
            </a:r>
            <a:r>
              <a:rPr lang="zh-CN" altLang="en-US" sz="1600" dirty="0">
                <a:latin typeface="微软雅黑" panose="020B0503020204020204" pitchFamily="34" charset="-122"/>
                <a:ea typeface="微软雅黑" panose="020B0503020204020204" pitchFamily="34" charset="-122"/>
              </a:rPr>
              <a:t>进行语义解析，然后通过路由器将结果传输至汽车应用软件实现相应操作，同时通过车载喇叭播放回复语音。在</a:t>
            </a:r>
            <a:r>
              <a:rPr lang="en-US" altLang="zh-CN" sz="1600" dirty="0">
                <a:latin typeface="微软雅黑" panose="020B0503020204020204" pitchFamily="34" charset="-122"/>
                <a:ea typeface="微软雅黑" panose="020B0503020204020204" pitchFamily="34" charset="-122"/>
              </a:rPr>
              <a:t>XXX</a:t>
            </a:r>
            <a:r>
              <a:rPr lang="zh-CN" altLang="en-US" sz="1600" dirty="0">
                <a:latin typeface="微软雅黑" panose="020B0503020204020204" pitchFamily="34" charset="-122"/>
                <a:ea typeface="微软雅黑" panose="020B0503020204020204" pitchFamily="34" charset="-122"/>
              </a:rPr>
              <a:t>的验收环节中达到</a:t>
            </a:r>
            <a:r>
              <a:rPr lang="en-US" altLang="zh-CN" sz="1600" dirty="0">
                <a:latin typeface="微软雅黑" panose="020B0503020204020204" pitchFamily="34" charset="-122"/>
                <a:ea typeface="微软雅黑" panose="020B0503020204020204" pitchFamily="34" charset="-122"/>
              </a:rPr>
              <a:t>XXX</a:t>
            </a:r>
            <a:r>
              <a:rPr lang="zh-CN" altLang="en-US" sz="1600" dirty="0">
                <a:latin typeface="微软雅黑" panose="020B0503020204020204" pitchFamily="34" charset="-122"/>
                <a:ea typeface="微软雅黑" panose="020B0503020204020204" pitchFamily="34" charset="-122"/>
              </a:rPr>
              <a:t>的效果。</a:t>
            </a:r>
            <a:endParaRPr lang="en-US" altLang="zh-CN"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577625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extBox 1"/>
          <p:cNvSpPr txBox="1">
            <a:spLocks noChangeArrowheads="1"/>
          </p:cNvSpPr>
          <p:nvPr/>
        </p:nvSpPr>
        <p:spPr bwMode="auto">
          <a:xfrm>
            <a:off x="4763852" y="3012709"/>
            <a:ext cx="6247895" cy="8617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35" tIns="60968" rIns="121935" bIns="60968">
            <a:spAutoFit/>
          </a:bodyPr>
          <a:lstStyle>
            <a:lvl1pPr marL="342900" indent="-342900">
              <a:defRPr sz="2400" b="1">
                <a:solidFill>
                  <a:schemeClr val="tx1"/>
                </a:solidFill>
                <a:latin typeface="华文楷体" panose="02010600040101010101" pitchFamily="2" charset="-122"/>
                <a:ea typeface="宋体" panose="02010600030101010101" pitchFamily="2" charset="-122"/>
              </a:defRPr>
            </a:lvl1pPr>
            <a:lvl2pPr indent="45720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marL="0" lvl="1" algn="ctr" eaLnBrk="1" hangingPunct="1">
              <a:buFont typeface="Arial" panose="020B0604020202020204" pitchFamily="34" charset="0"/>
              <a:buNone/>
            </a:pPr>
            <a:r>
              <a:rPr lang="zh-CN" altLang="en-US" sz="4800" dirty="0">
                <a:solidFill>
                  <a:srgbClr val="00608B"/>
                </a:solidFill>
                <a:latin typeface="微软雅黑" panose="020B0503020204020204" pitchFamily="34" charset="-122"/>
                <a:ea typeface="微软雅黑" panose="020B0503020204020204" pitchFamily="34" charset="-122"/>
              </a:rPr>
              <a:t>学术指标与成果指标</a:t>
            </a:r>
          </a:p>
        </p:txBody>
      </p:sp>
      <p:cxnSp>
        <p:nvCxnSpPr>
          <p:cNvPr id="7" name="直接连接符 6"/>
          <p:cNvCxnSpPr/>
          <p:nvPr/>
        </p:nvCxnSpPr>
        <p:spPr>
          <a:xfrm flipV="1">
            <a:off x="5033963" y="2462213"/>
            <a:ext cx="0" cy="1927225"/>
          </a:xfrm>
          <a:prstGeom prst="line">
            <a:avLst/>
          </a:prstGeom>
          <a:ln w="28575"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 name="椭圆 4"/>
          <p:cNvSpPr/>
          <p:nvPr/>
        </p:nvSpPr>
        <p:spPr>
          <a:xfrm>
            <a:off x="2825750" y="2559050"/>
            <a:ext cx="1735138" cy="17335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35" tIns="60968" rIns="121935" bIns="60968" anchor="ctr"/>
          <a:lstStyle/>
          <a:p>
            <a:pPr algn="ctr" eaLnBrk="1" hangingPunct="1">
              <a:buFont typeface="Arial" panose="020B0604020202020204" pitchFamily="34" charset="0"/>
              <a:buNone/>
              <a:defRPr/>
            </a:pPr>
            <a:endParaRPr lang="zh-CN" altLang="en-US" noProof="1">
              <a:solidFill>
                <a:srgbClr val="00608B"/>
              </a:solidFill>
            </a:endParaRPr>
          </a:p>
        </p:txBody>
      </p:sp>
      <p:sp>
        <p:nvSpPr>
          <p:cNvPr id="51205" name="TextBox 15"/>
          <p:cNvSpPr txBox="1">
            <a:spLocks noChangeArrowheads="1"/>
          </p:cNvSpPr>
          <p:nvPr/>
        </p:nvSpPr>
        <p:spPr bwMode="auto">
          <a:xfrm>
            <a:off x="3157538" y="2951163"/>
            <a:ext cx="1013098"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6400" dirty="0">
                <a:solidFill>
                  <a:schemeClr val="bg1"/>
                </a:solidFill>
                <a:latin typeface="微软雅黑" panose="020B0503020204020204" pitchFamily="34" charset="-122"/>
                <a:ea typeface="微软雅黑" panose="020B0503020204020204" pitchFamily="34" charset="-122"/>
              </a:rPr>
              <a:t>03</a:t>
            </a:r>
            <a:endParaRPr lang="zh-CN" altLang="en-US" sz="6400" dirty="0">
              <a:solidFill>
                <a:schemeClr val="bg1"/>
              </a:solidFill>
              <a:latin typeface="微软雅黑" panose="020B0503020204020204" pitchFamily="34" charset="-122"/>
              <a:ea typeface="微软雅黑" panose="020B0503020204020204" pitchFamily="34" charset="-122"/>
            </a:endParaRPr>
          </a:p>
        </p:txBody>
      </p:sp>
      <p:sp>
        <p:nvSpPr>
          <p:cNvPr id="17" name="流程图: 手动输入 16">
            <a:extLst>
              <a:ext uri="{FF2B5EF4-FFF2-40B4-BE49-F238E27FC236}">
                <a16:creationId xmlns:a16="http://schemas.microsoft.com/office/drawing/2014/main" id="{26BB6C12-16C7-4E7E-A2E3-3082F458C7F1}"/>
              </a:ext>
            </a:extLst>
          </p:cNvPr>
          <p:cNvSpPr/>
          <p:nvPr/>
        </p:nvSpPr>
        <p:spPr>
          <a:xfrm>
            <a:off x="6016000" y="44301"/>
            <a:ext cx="1016219" cy="338554"/>
          </a:xfrm>
          <a:prstGeom prst="flowChartManualInpu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研究目标</a:t>
            </a:r>
          </a:p>
        </p:txBody>
      </p:sp>
      <p:sp>
        <p:nvSpPr>
          <p:cNvPr id="24" name="矩形 23">
            <a:extLst>
              <a:ext uri="{FF2B5EF4-FFF2-40B4-BE49-F238E27FC236}">
                <a16:creationId xmlns:a16="http://schemas.microsoft.com/office/drawing/2014/main" id="{3051E674-E3EA-435A-8E73-2B186719763B}"/>
              </a:ext>
            </a:extLst>
          </p:cNvPr>
          <p:cNvSpPr/>
          <p:nvPr/>
        </p:nvSpPr>
        <p:spPr>
          <a:xfrm>
            <a:off x="9829055" y="30690"/>
            <a:ext cx="2135598" cy="338554"/>
          </a:xfrm>
          <a:prstGeom prst="rec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DC4C35DB-3293-4B2B-913B-A7CC6317C80A}"/>
              </a:ext>
            </a:extLst>
          </p:cNvPr>
          <p:cNvSpPr txBox="1"/>
          <p:nvPr/>
        </p:nvSpPr>
        <p:spPr>
          <a:xfrm>
            <a:off x="9829055" y="40504"/>
            <a:ext cx="2135598" cy="338554"/>
          </a:xfrm>
          <a:prstGeom prst="rect">
            <a:avLst/>
          </a:prstGeom>
          <a:noFill/>
          <a:ln>
            <a:noFill/>
          </a:ln>
          <a:effectLst>
            <a:outerShdw blurRad="50800" dist="38100" dir="2700000" algn="tl" rotWithShape="0">
              <a:prstClr val="black">
                <a:alpha val="40000"/>
              </a:prstClr>
            </a:outerShdw>
          </a:effectLst>
        </p:spPr>
        <p:txBody>
          <a:bodyPr wrap="square" rtlCol="0">
            <a:spAutoFit/>
          </a:bodyPr>
          <a:lstStyle/>
          <a:p>
            <a:pPr algn="ctr"/>
            <a:r>
              <a:rPr lang="zh-CN" altLang="en-US" sz="1600" dirty="0">
                <a:solidFill>
                  <a:srgbClr val="C00000"/>
                </a:solidFill>
                <a:latin typeface="微软雅黑" panose="020B0503020204020204" pitchFamily="34" charset="-122"/>
                <a:ea typeface="微软雅黑" panose="020B0503020204020204" pitchFamily="34" charset="-122"/>
              </a:rPr>
              <a:t>学术指标与成果指标</a:t>
            </a:r>
          </a:p>
        </p:txBody>
      </p:sp>
      <p:sp>
        <p:nvSpPr>
          <p:cNvPr id="13" name="矩形 12">
            <a:extLst>
              <a:ext uri="{FF2B5EF4-FFF2-40B4-BE49-F238E27FC236}">
                <a16:creationId xmlns:a16="http://schemas.microsoft.com/office/drawing/2014/main" id="{657E08F1-D336-494A-9253-369C6BEF24D6}"/>
              </a:ext>
            </a:extLst>
          </p:cNvPr>
          <p:cNvSpPr/>
          <p:nvPr/>
        </p:nvSpPr>
        <p:spPr>
          <a:xfrm>
            <a:off x="7086031" y="44301"/>
            <a:ext cx="2689211" cy="338554"/>
          </a:xfrm>
          <a:prstGeom prst="rect">
            <a:avLst/>
          </a:prstGeom>
          <a:solidFill>
            <a:schemeClr val="bg1">
              <a:lumMod val="50000"/>
              <a:alpha val="2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47DEF18F-45C9-49B3-90DF-80FF3BA986A1}"/>
              </a:ext>
            </a:extLst>
          </p:cNvPr>
          <p:cNvSpPr txBox="1"/>
          <p:nvPr/>
        </p:nvSpPr>
        <p:spPr>
          <a:xfrm>
            <a:off x="7566540" y="54115"/>
            <a:ext cx="1728192" cy="338554"/>
          </a:xfrm>
          <a:prstGeom prst="rect">
            <a:avLst/>
          </a:prstGeom>
          <a:noFill/>
          <a:ln>
            <a:noFill/>
          </a:ln>
          <a:effectLst/>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论文工作进度</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2">
            <a:extLst>
              <a:ext uri="{FF2B5EF4-FFF2-40B4-BE49-F238E27FC236}">
                <a16:creationId xmlns:a16="http://schemas.microsoft.com/office/drawing/2014/main" id="{895BDC04-8F62-4864-92D6-329EF4066482}"/>
              </a:ext>
            </a:extLst>
          </p:cNvPr>
          <p:cNvSpPr txBox="1">
            <a:spLocks noChangeArrowheads="1"/>
          </p:cNvSpPr>
          <p:nvPr/>
        </p:nvSpPr>
        <p:spPr bwMode="auto">
          <a:xfrm>
            <a:off x="192082" y="669323"/>
            <a:ext cx="6227954"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3.1</a:t>
            </a:r>
            <a:r>
              <a:rPr lang="zh-CN" altLang="en-US" sz="2000" dirty="0">
                <a:latin typeface="微软雅黑" panose="020B0503020204020204" pitchFamily="34" charset="-122"/>
                <a:ea typeface="微软雅黑" panose="020B0503020204020204" pitchFamily="34" charset="-122"/>
              </a:rPr>
              <a:t> 学术指标与成果指标</a:t>
            </a:r>
            <a:endParaRPr lang="zh-CN" altLang="en-US" sz="1800"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19" name="文本框 18">
            <a:extLst>
              <a:ext uri="{FF2B5EF4-FFF2-40B4-BE49-F238E27FC236}">
                <a16:creationId xmlns:a16="http://schemas.microsoft.com/office/drawing/2014/main" id="{3CD2D1E9-5E1B-40E3-B03A-6FF1F10006FB}"/>
              </a:ext>
            </a:extLst>
          </p:cNvPr>
          <p:cNvSpPr txBox="1"/>
          <p:nvPr/>
        </p:nvSpPr>
        <p:spPr>
          <a:xfrm>
            <a:off x="119336" y="2132856"/>
            <a:ext cx="4932547" cy="1839991"/>
          </a:xfrm>
          <a:prstGeom prst="rect">
            <a:avLst/>
          </a:prstGeom>
          <a:noFill/>
          <a:ln w="9525">
            <a:noFill/>
          </a:ln>
        </p:spPr>
        <p:txBody>
          <a:bodyPr wrap="square">
            <a:spAutoFit/>
          </a:bodyPr>
          <a:lstStyle/>
          <a:p>
            <a:pPr marL="285750" indent="-285750" algn="just" eaLnBrk="1">
              <a:lnSpc>
                <a:spcPct val="12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自动语音识别模型在</a:t>
            </a:r>
            <a:r>
              <a:rPr lang="en-US" altLang="zh-CN" sz="1600" dirty="0">
                <a:latin typeface="微软雅黑" panose="020B0503020204020204" pitchFamily="34" charset="-122"/>
                <a:ea typeface="微软雅黑" panose="020B0503020204020204" pitchFamily="34" charset="-122"/>
              </a:rPr>
              <a:t>AISHELL-1</a:t>
            </a:r>
            <a:r>
              <a:rPr lang="zh-CN" altLang="en-US" sz="1600" dirty="0">
                <a:latin typeface="微软雅黑" panose="020B0503020204020204" pitchFamily="34" charset="-122"/>
                <a:ea typeface="微软雅黑" panose="020B0503020204020204" pitchFamily="34" charset="-122"/>
              </a:rPr>
              <a:t>上字错误率不高于</a:t>
            </a:r>
            <a:r>
              <a:rPr lang="en-US" altLang="zh-CN" sz="1600" dirty="0">
                <a:latin typeface="微软雅黑" panose="020B0503020204020204" pitchFamily="34" charset="-122"/>
                <a:ea typeface="微软雅黑" panose="020B0503020204020204" pitchFamily="34" charset="-122"/>
              </a:rPr>
              <a:t>8%</a:t>
            </a:r>
            <a:r>
              <a:rPr lang="zh-CN" altLang="en-US" sz="1600" dirty="0">
                <a:latin typeface="微软雅黑" panose="020B0503020204020204" pitchFamily="34" charset="-122"/>
                <a:ea typeface="微软雅黑" panose="020B0503020204020204" pitchFamily="34" charset="-122"/>
              </a:rPr>
              <a:t>，参数量不高于</a:t>
            </a:r>
            <a:r>
              <a:rPr lang="en-US" altLang="zh-CN" sz="1600" dirty="0">
                <a:latin typeface="微软雅黑" panose="020B0503020204020204" pitchFamily="34" charset="-122"/>
                <a:ea typeface="微软雅黑" panose="020B0503020204020204" pitchFamily="34" charset="-122"/>
              </a:rPr>
              <a:t>25M</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marL="285750" indent="-285750" algn="just" eaLnBrk="1">
              <a:lnSpc>
                <a:spcPct val="12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自然语言理解模型整体准确率在</a:t>
            </a:r>
            <a:r>
              <a:rPr lang="en-US" altLang="zh-CN" sz="1600" dirty="0">
                <a:latin typeface="微软雅黑" panose="020B0503020204020204" pitchFamily="34" charset="-122"/>
                <a:ea typeface="微软雅黑" panose="020B0503020204020204" pitchFamily="34" charset="-122"/>
              </a:rPr>
              <a:t>MixATIS</a:t>
            </a:r>
            <a:r>
              <a:rPr lang="zh-CN" altLang="en-US" sz="1600" dirty="0">
                <a:latin typeface="微软雅黑" panose="020B0503020204020204" pitchFamily="34" charset="-122"/>
                <a:ea typeface="微软雅黑" panose="020B0503020204020204" pitchFamily="34" charset="-122"/>
              </a:rPr>
              <a:t>和</a:t>
            </a:r>
            <a:r>
              <a:rPr lang="en-US" altLang="zh-CN" sz="1600" dirty="0">
                <a:latin typeface="微软雅黑" panose="020B0503020204020204" pitchFamily="34" charset="-122"/>
                <a:ea typeface="微软雅黑" panose="020B0503020204020204" pitchFamily="34" charset="-122"/>
              </a:rPr>
              <a:t>MixSnips</a:t>
            </a:r>
            <a:r>
              <a:rPr lang="zh-CN" altLang="en-US" sz="1600" dirty="0">
                <a:latin typeface="微软雅黑" panose="020B0503020204020204" pitchFamily="34" charset="-122"/>
                <a:ea typeface="微软雅黑" panose="020B0503020204020204" pitchFamily="34" charset="-122"/>
              </a:rPr>
              <a:t>上整体准确率分别不低于</a:t>
            </a:r>
            <a:r>
              <a:rPr lang="en-US" altLang="zh-CN" sz="1600" dirty="0">
                <a:latin typeface="微软雅黑" panose="020B0503020204020204" pitchFamily="34" charset="-122"/>
                <a:ea typeface="微软雅黑" panose="020B0503020204020204" pitchFamily="34" charset="-122"/>
              </a:rPr>
              <a:t>45%</a:t>
            </a:r>
            <a:r>
              <a:rPr lang="zh-CN" altLang="en-US" sz="1600" dirty="0">
                <a:latin typeface="微软雅黑" panose="020B0503020204020204" pitchFamily="34" charset="-122"/>
                <a:ea typeface="微软雅黑" panose="020B0503020204020204" pitchFamily="34" charset="-122"/>
              </a:rPr>
              <a:t>和</a:t>
            </a:r>
            <a:r>
              <a:rPr lang="en-US" altLang="zh-CN" sz="1600" dirty="0">
                <a:latin typeface="微软雅黑" panose="020B0503020204020204" pitchFamily="34" charset="-122"/>
                <a:ea typeface="微软雅黑" panose="020B0503020204020204" pitchFamily="34" charset="-122"/>
              </a:rPr>
              <a:t>75%</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marL="285750" indent="-285750" algn="just" eaLnBrk="1">
              <a:lnSpc>
                <a:spcPct val="12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面向车载嵌入式设备的智能语音对话系统准确率不低于</a:t>
            </a:r>
            <a:r>
              <a:rPr lang="en-US" altLang="zh-CN" sz="1600" dirty="0">
                <a:latin typeface="微软雅黑" panose="020B0503020204020204" pitchFamily="34" charset="-122"/>
                <a:ea typeface="微软雅黑" panose="020B0503020204020204" pitchFamily="34" charset="-122"/>
              </a:rPr>
              <a:t>95%</a:t>
            </a:r>
            <a:r>
              <a:rPr lang="zh-CN" altLang="en-US" sz="1600" dirty="0">
                <a:latin typeface="微软雅黑" panose="020B0503020204020204" pitchFamily="34" charset="-122"/>
                <a:ea typeface="微软雅黑" panose="020B0503020204020204" pitchFamily="34" charset="-122"/>
              </a:rPr>
              <a:t>，平均响应时间不高于</a:t>
            </a:r>
            <a:r>
              <a:rPr lang="en-US" altLang="zh-CN" sz="1600" dirty="0">
                <a:latin typeface="微软雅黑" panose="020B0503020204020204" pitchFamily="34" charset="-122"/>
                <a:ea typeface="微软雅黑" panose="020B0503020204020204" pitchFamily="34" charset="-122"/>
              </a:rPr>
              <a:t>XXXs</a:t>
            </a:r>
            <a:r>
              <a:rPr lang="zh-CN" altLang="en-US" sz="1600" dirty="0">
                <a:latin typeface="微软雅黑" panose="020B0503020204020204" pitchFamily="34" charset="-122"/>
                <a:ea typeface="微软雅黑" panose="020B0503020204020204" pitchFamily="34" charset="-122"/>
              </a:rPr>
              <a:t>。</a:t>
            </a:r>
            <a:endParaRPr lang="zh-CN" altLang="en-US" sz="28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8" name="组合 7">
            <a:extLst>
              <a:ext uri="{FF2B5EF4-FFF2-40B4-BE49-F238E27FC236}">
                <a16:creationId xmlns:a16="http://schemas.microsoft.com/office/drawing/2014/main" id="{AEBF9049-2C16-0B13-852B-7D03DD3738BA}"/>
              </a:ext>
            </a:extLst>
          </p:cNvPr>
          <p:cNvGrpSpPr/>
          <p:nvPr/>
        </p:nvGrpSpPr>
        <p:grpSpPr>
          <a:xfrm>
            <a:off x="286563" y="1841922"/>
            <a:ext cx="802028" cy="338554"/>
            <a:chOff x="361424" y="2042489"/>
            <a:chExt cx="802028" cy="338554"/>
          </a:xfrm>
        </p:grpSpPr>
        <p:grpSp>
          <p:nvGrpSpPr>
            <p:cNvPr id="20" name="组合 19">
              <a:extLst>
                <a:ext uri="{FF2B5EF4-FFF2-40B4-BE49-F238E27FC236}">
                  <a16:creationId xmlns:a16="http://schemas.microsoft.com/office/drawing/2014/main" id="{16CB994F-1418-42C0-9D3A-AE6F044865EC}"/>
                </a:ext>
              </a:extLst>
            </p:cNvPr>
            <p:cNvGrpSpPr/>
            <p:nvPr/>
          </p:nvGrpSpPr>
          <p:grpSpPr>
            <a:xfrm>
              <a:off x="361424" y="2056787"/>
              <a:ext cx="802028" cy="309959"/>
              <a:chOff x="183397" y="1923646"/>
              <a:chExt cx="2567569" cy="619920"/>
            </a:xfrm>
          </p:grpSpPr>
          <p:sp>
            <p:nvSpPr>
              <p:cNvPr id="21" name="矩形: 圆角 20">
                <a:extLst>
                  <a:ext uri="{FF2B5EF4-FFF2-40B4-BE49-F238E27FC236}">
                    <a16:creationId xmlns:a16="http://schemas.microsoft.com/office/drawing/2014/main" id="{E20297A7-B926-4D57-B5C8-DDE9CA7A4579}"/>
                  </a:ext>
                </a:extLst>
              </p:cNvPr>
              <p:cNvSpPr/>
              <p:nvPr/>
            </p:nvSpPr>
            <p:spPr>
              <a:xfrm>
                <a:off x="183397" y="1923646"/>
                <a:ext cx="2567569" cy="619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矩形: 圆角 4">
                <a:extLst>
                  <a:ext uri="{FF2B5EF4-FFF2-40B4-BE49-F238E27FC236}">
                    <a16:creationId xmlns:a16="http://schemas.microsoft.com/office/drawing/2014/main" id="{744B90C5-B603-467A-B2FB-35F02A81C12A}"/>
                  </a:ext>
                </a:extLst>
              </p:cNvPr>
              <p:cNvSpPr txBox="1"/>
              <p:nvPr/>
            </p:nvSpPr>
            <p:spPr>
              <a:xfrm>
                <a:off x="213659" y="1953908"/>
                <a:ext cx="979793" cy="55939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7048" tIns="0" rIns="97048" bIns="0" numCol="1" spcCol="1270" anchor="ctr" anchorCtr="0">
                <a:noAutofit/>
              </a:bodyPr>
              <a:lstStyle/>
              <a:p>
                <a:pPr marL="0" lvl="0" indent="0" algn="l" defTabSz="933450">
                  <a:lnSpc>
                    <a:spcPct val="90000"/>
                  </a:lnSpc>
                  <a:spcBef>
                    <a:spcPct val="0"/>
                  </a:spcBef>
                  <a:spcAft>
                    <a:spcPct val="35000"/>
                  </a:spcAft>
                  <a:buNone/>
                </a:pPr>
                <a:endParaRPr lang="zh-CN" altLang="en-US" sz="2100" kern="1200"/>
              </a:p>
            </p:txBody>
          </p:sp>
        </p:grpSp>
        <p:sp>
          <p:nvSpPr>
            <p:cNvPr id="23" name="文本框 22">
              <a:extLst>
                <a:ext uri="{FF2B5EF4-FFF2-40B4-BE49-F238E27FC236}">
                  <a16:creationId xmlns:a16="http://schemas.microsoft.com/office/drawing/2014/main" id="{4C2611B7-F816-4CEA-B90B-8F1E8F8CC14B}"/>
                </a:ext>
              </a:extLst>
            </p:cNvPr>
            <p:cNvSpPr txBox="1"/>
            <p:nvPr/>
          </p:nvSpPr>
          <p:spPr>
            <a:xfrm>
              <a:off x="456870" y="2042489"/>
              <a:ext cx="611137" cy="338554"/>
            </a:xfrm>
            <a:prstGeom prst="rect">
              <a:avLst/>
            </a:prstGeom>
            <a:noFill/>
          </p:spPr>
          <p:txBody>
            <a:bodyPr wrap="square">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预期</a:t>
              </a:r>
              <a:endParaRPr lang="zh-CN" altLang="en-US" sz="1600" dirty="0">
                <a:solidFill>
                  <a:schemeClr val="bg1"/>
                </a:solidFill>
              </a:endParaRPr>
            </a:p>
          </p:txBody>
        </p:sp>
      </p:grpSp>
      <p:sp>
        <p:nvSpPr>
          <p:cNvPr id="70" name="矩形 69">
            <a:extLst>
              <a:ext uri="{FF2B5EF4-FFF2-40B4-BE49-F238E27FC236}">
                <a16:creationId xmlns:a16="http://schemas.microsoft.com/office/drawing/2014/main" id="{6F06B495-451E-4E01-BFB2-0A619620AE9A}"/>
              </a:ext>
            </a:extLst>
          </p:cNvPr>
          <p:cNvSpPr/>
          <p:nvPr/>
        </p:nvSpPr>
        <p:spPr>
          <a:xfrm>
            <a:off x="192082" y="1772816"/>
            <a:ext cx="4859801" cy="47885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流程图: 手动输入 71">
            <a:extLst>
              <a:ext uri="{FF2B5EF4-FFF2-40B4-BE49-F238E27FC236}">
                <a16:creationId xmlns:a16="http://schemas.microsoft.com/office/drawing/2014/main" id="{4FB41361-4B2A-4A0A-9E11-D373DB4F22F0}"/>
              </a:ext>
            </a:extLst>
          </p:cNvPr>
          <p:cNvSpPr/>
          <p:nvPr/>
        </p:nvSpPr>
        <p:spPr>
          <a:xfrm>
            <a:off x="6016000" y="44301"/>
            <a:ext cx="1016219" cy="338554"/>
          </a:xfrm>
          <a:prstGeom prst="flowChartManualInput">
            <a:avLst/>
          </a:prstGeom>
          <a:solidFill>
            <a:schemeClr val="bg1">
              <a:lumMod val="50000"/>
              <a:alpha val="2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研究目标</a:t>
            </a:r>
          </a:p>
        </p:txBody>
      </p:sp>
      <p:sp>
        <p:nvSpPr>
          <p:cNvPr id="73" name="矩形 72">
            <a:extLst>
              <a:ext uri="{FF2B5EF4-FFF2-40B4-BE49-F238E27FC236}">
                <a16:creationId xmlns:a16="http://schemas.microsoft.com/office/drawing/2014/main" id="{DAAF2B0B-1FDB-4D60-A71B-DC8483B4AE41}"/>
              </a:ext>
            </a:extLst>
          </p:cNvPr>
          <p:cNvSpPr/>
          <p:nvPr/>
        </p:nvSpPr>
        <p:spPr>
          <a:xfrm>
            <a:off x="7086031" y="44301"/>
            <a:ext cx="2689211" cy="338554"/>
          </a:xfrm>
          <a:prstGeom prst="rect">
            <a:avLst/>
          </a:prstGeom>
          <a:solidFill>
            <a:schemeClr val="bg1">
              <a:lumMod val="50000"/>
              <a:alpha val="2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文本框 73">
            <a:extLst>
              <a:ext uri="{FF2B5EF4-FFF2-40B4-BE49-F238E27FC236}">
                <a16:creationId xmlns:a16="http://schemas.microsoft.com/office/drawing/2014/main" id="{BACCE1E0-2518-44FA-8FBF-079AC5E2FE85}"/>
              </a:ext>
            </a:extLst>
          </p:cNvPr>
          <p:cNvSpPr txBox="1"/>
          <p:nvPr/>
        </p:nvSpPr>
        <p:spPr>
          <a:xfrm>
            <a:off x="7566540" y="54115"/>
            <a:ext cx="1728192" cy="338554"/>
          </a:xfrm>
          <a:prstGeom prst="rect">
            <a:avLst/>
          </a:prstGeom>
          <a:noFill/>
          <a:ln>
            <a:noFill/>
          </a:ln>
          <a:effectLst/>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论文工作进度</a:t>
            </a:r>
          </a:p>
        </p:txBody>
      </p:sp>
      <p:sp>
        <p:nvSpPr>
          <p:cNvPr id="75" name="矩形 74">
            <a:extLst>
              <a:ext uri="{FF2B5EF4-FFF2-40B4-BE49-F238E27FC236}">
                <a16:creationId xmlns:a16="http://schemas.microsoft.com/office/drawing/2014/main" id="{CA2171DE-D281-4FC2-AD17-92A8D09B9B60}"/>
              </a:ext>
            </a:extLst>
          </p:cNvPr>
          <p:cNvSpPr/>
          <p:nvPr/>
        </p:nvSpPr>
        <p:spPr>
          <a:xfrm>
            <a:off x="9829055" y="30690"/>
            <a:ext cx="2135598" cy="338554"/>
          </a:xfrm>
          <a:prstGeom prst="rec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文本框 75">
            <a:extLst>
              <a:ext uri="{FF2B5EF4-FFF2-40B4-BE49-F238E27FC236}">
                <a16:creationId xmlns:a16="http://schemas.microsoft.com/office/drawing/2014/main" id="{BC105C53-4716-46C3-BF3F-F1E5A28177B2}"/>
              </a:ext>
            </a:extLst>
          </p:cNvPr>
          <p:cNvSpPr txBox="1"/>
          <p:nvPr/>
        </p:nvSpPr>
        <p:spPr>
          <a:xfrm>
            <a:off x="9829055" y="40504"/>
            <a:ext cx="2135598" cy="338554"/>
          </a:xfrm>
          <a:prstGeom prst="rect">
            <a:avLst/>
          </a:prstGeom>
          <a:noFill/>
          <a:ln>
            <a:noFill/>
          </a:ln>
          <a:effectLst>
            <a:outerShdw blurRad="50800" dist="38100" dir="2700000" algn="tl" rotWithShape="0">
              <a:prstClr val="black">
                <a:alpha val="40000"/>
              </a:prstClr>
            </a:outerShdw>
          </a:effectLst>
        </p:spPr>
        <p:txBody>
          <a:bodyPr wrap="square" rtlCol="0">
            <a:spAutoFit/>
          </a:bodyPr>
          <a:lstStyle/>
          <a:p>
            <a:pPr algn="ctr"/>
            <a:r>
              <a:rPr lang="zh-CN" altLang="en-US" sz="1600" dirty="0">
                <a:solidFill>
                  <a:srgbClr val="C00000"/>
                </a:solidFill>
                <a:latin typeface="微软雅黑" panose="020B0503020204020204" pitchFamily="34" charset="-122"/>
                <a:ea typeface="微软雅黑" panose="020B0503020204020204" pitchFamily="34" charset="-122"/>
              </a:rPr>
              <a:t>学术指标与成果指标</a:t>
            </a:r>
          </a:p>
        </p:txBody>
      </p:sp>
      <p:grpSp>
        <p:nvGrpSpPr>
          <p:cNvPr id="3" name="组合 2">
            <a:extLst>
              <a:ext uri="{FF2B5EF4-FFF2-40B4-BE49-F238E27FC236}">
                <a16:creationId xmlns:a16="http://schemas.microsoft.com/office/drawing/2014/main" id="{AAB5A933-5519-9096-D0DD-0D35866E7014}"/>
              </a:ext>
            </a:extLst>
          </p:cNvPr>
          <p:cNvGrpSpPr/>
          <p:nvPr/>
        </p:nvGrpSpPr>
        <p:grpSpPr>
          <a:xfrm>
            <a:off x="179250" y="1420118"/>
            <a:ext cx="1242764" cy="380810"/>
            <a:chOff x="3731452" y="4863773"/>
            <a:chExt cx="2436558" cy="380810"/>
          </a:xfrm>
        </p:grpSpPr>
        <p:sp>
          <p:nvSpPr>
            <p:cNvPr id="4" name="任意多边形 37">
              <a:extLst>
                <a:ext uri="{FF2B5EF4-FFF2-40B4-BE49-F238E27FC236}">
                  <a16:creationId xmlns:a16="http://schemas.microsoft.com/office/drawing/2014/main" id="{BB1172AC-73FF-8FA7-D21A-A4E00004C072}"/>
                </a:ext>
              </a:extLst>
            </p:cNvPr>
            <p:cNvSpPr/>
            <p:nvPr/>
          </p:nvSpPr>
          <p:spPr>
            <a:xfrm rot="16200000">
              <a:off x="4792155" y="3835899"/>
              <a:ext cx="315151" cy="243655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schemeClr val="bg1"/>
                </a:solidFill>
                <a:latin typeface="Arial" panose="020B0604020202020204" pitchFamily="34" charset="0"/>
                <a:ea typeface="微软雅黑" panose="020B0503020204020204" pitchFamily="34" charset="-122"/>
              </a:endParaRPr>
            </a:p>
            <a:p>
              <a:pPr lvl="1"/>
              <a:endParaRPr lang="zh-CN" altLang="en-US" sz="1200" dirty="0">
                <a:solidFill>
                  <a:schemeClr val="bg1"/>
                </a:solidFill>
              </a:endParaRPr>
            </a:p>
            <a:p>
              <a:pPr lvl="1"/>
              <a:endParaRPr lang="zh-CN" altLang="en-US" sz="1200" dirty="0">
                <a:solidFill>
                  <a:schemeClr val="bg1"/>
                </a:solidFill>
              </a:endParaRPr>
            </a:p>
          </p:txBody>
        </p:sp>
        <p:sp>
          <p:nvSpPr>
            <p:cNvPr id="5" name="文本框 4">
              <a:extLst>
                <a:ext uri="{FF2B5EF4-FFF2-40B4-BE49-F238E27FC236}">
                  <a16:creationId xmlns:a16="http://schemas.microsoft.com/office/drawing/2014/main" id="{3E101718-36DE-383B-58CE-6E47D5AF8DC0}"/>
                </a:ext>
              </a:extLst>
            </p:cNvPr>
            <p:cNvSpPr txBox="1"/>
            <p:nvPr/>
          </p:nvSpPr>
          <p:spPr>
            <a:xfrm>
              <a:off x="3837902" y="4863773"/>
              <a:ext cx="2223657" cy="380810"/>
            </a:xfrm>
            <a:prstGeom prst="rect">
              <a:avLst/>
            </a:prstGeom>
            <a:noFill/>
          </p:spPr>
          <p:txBody>
            <a:bodyPr wrap="square" rtlCol="0">
              <a:spAutoFit/>
            </a:bodyPr>
            <a:lstStyle/>
            <a:p>
              <a:pPr algn="ctr">
                <a:lnSpc>
                  <a:spcPct val="130000"/>
                </a:lnSpc>
              </a:pPr>
              <a:r>
                <a:rPr lang="zh-CN" altLang="en-US" sz="1600" dirty="0">
                  <a:solidFill>
                    <a:schemeClr val="bg1"/>
                  </a:solidFill>
                  <a:latin typeface="Arial" panose="020B0604020202020204" pitchFamily="34" charset="0"/>
                  <a:ea typeface="微软雅黑" panose="020B0503020204020204" pitchFamily="34" charset="-122"/>
                </a:rPr>
                <a:t>学术指标</a:t>
              </a:r>
              <a:endParaRPr lang="zh-CN" altLang="en-US" sz="1200" dirty="0">
                <a:solidFill>
                  <a:schemeClr val="bg1"/>
                </a:solidFill>
                <a:latin typeface="Arial" panose="020B0604020202020204" pitchFamily="34" charset="0"/>
                <a:ea typeface="微软雅黑" panose="020B0503020204020204" pitchFamily="34" charset="-122"/>
              </a:endParaRPr>
            </a:p>
          </p:txBody>
        </p:sp>
      </p:grpSp>
      <p:grpSp>
        <p:nvGrpSpPr>
          <p:cNvPr id="9" name="组合 8">
            <a:extLst>
              <a:ext uri="{FF2B5EF4-FFF2-40B4-BE49-F238E27FC236}">
                <a16:creationId xmlns:a16="http://schemas.microsoft.com/office/drawing/2014/main" id="{B7BE325D-9E37-3C10-F988-DABC7BB4F594}"/>
              </a:ext>
            </a:extLst>
          </p:cNvPr>
          <p:cNvGrpSpPr/>
          <p:nvPr/>
        </p:nvGrpSpPr>
        <p:grpSpPr>
          <a:xfrm>
            <a:off x="282759" y="3991372"/>
            <a:ext cx="802028" cy="338554"/>
            <a:chOff x="361424" y="2042489"/>
            <a:chExt cx="802028" cy="338554"/>
          </a:xfrm>
        </p:grpSpPr>
        <p:grpSp>
          <p:nvGrpSpPr>
            <p:cNvPr id="10" name="组合 9">
              <a:extLst>
                <a:ext uri="{FF2B5EF4-FFF2-40B4-BE49-F238E27FC236}">
                  <a16:creationId xmlns:a16="http://schemas.microsoft.com/office/drawing/2014/main" id="{A81C46EB-7D39-EE4C-E962-17213CA50B0E}"/>
                </a:ext>
              </a:extLst>
            </p:cNvPr>
            <p:cNvGrpSpPr/>
            <p:nvPr/>
          </p:nvGrpSpPr>
          <p:grpSpPr>
            <a:xfrm>
              <a:off x="361424" y="2056787"/>
              <a:ext cx="802028" cy="309959"/>
              <a:chOff x="183397" y="1923646"/>
              <a:chExt cx="2567569" cy="619920"/>
            </a:xfrm>
          </p:grpSpPr>
          <p:sp>
            <p:nvSpPr>
              <p:cNvPr id="12" name="矩形: 圆角 11">
                <a:extLst>
                  <a:ext uri="{FF2B5EF4-FFF2-40B4-BE49-F238E27FC236}">
                    <a16:creationId xmlns:a16="http://schemas.microsoft.com/office/drawing/2014/main" id="{D95AC0E7-97C3-E9A3-2338-74A465F1B60D}"/>
                  </a:ext>
                </a:extLst>
              </p:cNvPr>
              <p:cNvSpPr/>
              <p:nvPr/>
            </p:nvSpPr>
            <p:spPr>
              <a:xfrm>
                <a:off x="183397" y="1923646"/>
                <a:ext cx="2567569" cy="619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矩形: 圆角 4">
                <a:extLst>
                  <a:ext uri="{FF2B5EF4-FFF2-40B4-BE49-F238E27FC236}">
                    <a16:creationId xmlns:a16="http://schemas.microsoft.com/office/drawing/2014/main" id="{AE9812BD-FFA3-EE79-8625-80B2F51F8C52}"/>
                  </a:ext>
                </a:extLst>
              </p:cNvPr>
              <p:cNvSpPr txBox="1"/>
              <p:nvPr/>
            </p:nvSpPr>
            <p:spPr>
              <a:xfrm>
                <a:off x="213659" y="1953908"/>
                <a:ext cx="979793" cy="55939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7048" tIns="0" rIns="97048" bIns="0" numCol="1" spcCol="1270" anchor="ctr" anchorCtr="0">
                <a:noAutofit/>
              </a:bodyPr>
              <a:lstStyle/>
              <a:p>
                <a:pPr marL="0" lvl="0" indent="0" algn="l" defTabSz="933450">
                  <a:lnSpc>
                    <a:spcPct val="90000"/>
                  </a:lnSpc>
                  <a:spcBef>
                    <a:spcPct val="0"/>
                  </a:spcBef>
                  <a:spcAft>
                    <a:spcPct val="35000"/>
                  </a:spcAft>
                  <a:buNone/>
                </a:pPr>
                <a:endParaRPr lang="zh-CN" altLang="en-US" sz="2100" kern="1200"/>
              </a:p>
            </p:txBody>
          </p:sp>
        </p:grpSp>
        <p:sp>
          <p:nvSpPr>
            <p:cNvPr id="11" name="文本框 10">
              <a:extLst>
                <a:ext uri="{FF2B5EF4-FFF2-40B4-BE49-F238E27FC236}">
                  <a16:creationId xmlns:a16="http://schemas.microsoft.com/office/drawing/2014/main" id="{FACDD27B-F401-F29C-A673-D1A2A960AF21}"/>
                </a:ext>
              </a:extLst>
            </p:cNvPr>
            <p:cNvSpPr txBox="1"/>
            <p:nvPr/>
          </p:nvSpPr>
          <p:spPr>
            <a:xfrm>
              <a:off x="456870" y="2042489"/>
              <a:ext cx="611137" cy="338554"/>
            </a:xfrm>
            <a:prstGeom prst="rect">
              <a:avLst/>
            </a:prstGeom>
            <a:noFill/>
          </p:spPr>
          <p:txBody>
            <a:bodyPr wrap="square">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达到</a:t>
              </a:r>
              <a:endParaRPr lang="zh-CN" altLang="en-US" sz="1600" dirty="0">
                <a:solidFill>
                  <a:schemeClr val="bg1"/>
                </a:solidFill>
              </a:endParaRPr>
            </a:p>
          </p:txBody>
        </p:sp>
      </p:grpSp>
      <p:sp>
        <p:nvSpPr>
          <p:cNvPr id="14" name="文本框 13">
            <a:extLst>
              <a:ext uri="{FF2B5EF4-FFF2-40B4-BE49-F238E27FC236}">
                <a16:creationId xmlns:a16="http://schemas.microsoft.com/office/drawing/2014/main" id="{065E2DDC-C151-3016-0511-17AF4D35B899}"/>
              </a:ext>
            </a:extLst>
          </p:cNvPr>
          <p:cNvSpPr txBox="1"/>
          <p:nvPr/>
        </p:nvSpPr>
        <p:spPr>
          <a:xfrm>
            <a:off x="119336" y="4293096"/>
            <a:ext cx="4932547" cy="2135456"/>
          </a:xfrm>
          <a:prstGeom prst="rect">
            <a:avLst/>
          </a:prstGeom>
          <a:noFill/>
          <a:ln w="9525">
            <a:noFill/>
          </a:ln>
        </p:spPr>
        <p:txBody>
          <a:bodyPr wrap="square">
            <a:spAutoFit/>
          </a:bodyPr>
          <a:lstStyle/>
          <a:p>
            <a:pPr marL="285750" indent="-285750" algn="just" eaLnBrk="1">
              <a:lnSpc>
                <a:spcPct val="12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自动语音识别模型在</a:t>
            </a:r>
            <a:r>
              <a:rPr lang="en-US" altLang="zh-CN" sz="1600" dirty="0">
                <a:latin typeface="微软雅黑" panose="020B0503020204020204" pitchFamily="34" charset="-122"/>
                <a:ea typeface="微软雅黑" panose="020B0503020204020204" pitchFamily="34" charset="-122"/>
              </a:rPr>
              <a:t>AISHELL-1</a:t>
            </a:r>
            <a:r>
              <a:rPr lang="zh-CN" altLang="en-US" sz="1600" dirty="0">
                <a:latin typeface="微软雅黑" panose="020B0503020204020204" pitchFamily="34" charset="-122"/>
                <a:ea typeface="微软雅黑" panose="020B0503020204020204" pitchFamily="34" charset="-122"/>
              </a:rPr>
              <a:t>上达到了</a:t>
            </a:r>
            <a:r>
              <a:rPr lang="en-US" altLang="zh-CN" sz="1600" dirty="0">
                <a:solidFill>
                  <a:srgbClr val="C00000"/>
                </a:solidFill>
                <a:latin typeface="微软雅黑" panose="020B0503020204020204" pitchFamily="34" charset="-122"/>
                <a:ea typeface="微软雅黑" panose="020B0503020204020204" pitchFamily="34" charset="-122"/>
              </a:rPr>
              <a:t>6.67%</a:t>
            </a:r>
            <a:r>
              <a:rPr lang="zh-CN" altLang="en-US" sz="1600" dirty="0">
                <a:latin typeface="微软雅黑" panose="020B0503020204020204" pitchFamily="34" charset="-122"/>
                <a:ea typeface="微软雅黑" panose="020B0503020204020204" pitchFamily="34" charset="-122"/>
              </a:rPr>
              <a:t>的字错误率及</a:t>
            </a:r>
            <a:r>
              <a:rPr lang="en-US" altLang="zh-CN" sz="1600" dirty="0">
                <a:solidFill>
                  <a:srgbClr val="C00000"/>
                </a:solidFill>
                <a:latin typeface="微软雅黑" panose="020B0503020204020204" pitchFamily="34" charset="-122"/>
                <a:ea typeface="微软雅黑" panose="020B0503020204020204" pitchFamily="34" charset="-122"/>
              </a:rPr>
              <a:t>20.4M</a:t>
            </a:r>
            <a:r>
              <a:rPr lang="zh-CN" altLang="en-US" sz="1600" dirty="0">
                <a:latin typeface="微软雅黑" panose="020B0503020204020204" pitchFamily="34" charset="-122"/>
                <a:ea typeface="微软雅黑" panose="020B0503020204020204" pitchFamily="34" charset="-122"/>
              </a:rPr>
              <a:t>的参数量；在</a:t>
            </a:r>
            <a:r>
              <a:rPr lang="en-US" altLang="zh-CN" sz="1600" dirty="0">
                <a:latin typeface="微软雅黑" panose="020B0503020204020204" pitchFamily="34" charset="-122"/>
                <a:ea typeface="微软雅黑" panose="020B0503020204020204" pitchFamily="34" charset="-122"/>
              </a:rPr>
              <a:t>TED-LIUM2</a:t>
            </a:r>
            <a:r>
              <a:rPr lang="zh-CN" altLang="en-US" sz="1600" dirty="0">
                <a:latin typeface="微软雅黑" panose="020B0503020204020204" pitchFamily="34" charset="-122"/>
                <a:ea typeface="微软雅黑" panose="020B0503020204020204" pitchFamily="34" charset="-122"/>
              </a:rPr>
              <a:t>上达到了</a:t>
            </a:r>
            <a:r>
              <a:rPr lang="en-US" altLang="zh-CN" sz="1600" dirty="0">
                <a:solidFill>
                  <a:srgbClr val="C00000"/>
                </a:solidFill>
                <a:latin typeface="微软雅黑" panose="020B0503020204020204" pitchFamily="34" charset="-122"/>
                <a:ea typeface="微软雅黑" panose="020B0503020204020204" pitchFamily="34" charset="-122"/>
              </a:rPr>
              <a:t>11.86%</a:t>
            </a:r>
            <a:r>
              <a:rPr lang="zh-CN" altLang="en-US" sz="1600" dirty="0">
                <a:latin typeface="微软雅黑" panose="020B0503020204020204" pitchFamily="34" charset="-122"/>
                <a:ea typeface="微软雅黑" panose="020B0503020204020204" pitchFamily="34" charset="-122"/>
              </a:rPr>
              <a:t>的词错误率及</a:t>
            </a:r>
            <a:r>
              <a:rPr lang="en-US" altLang="zh-CN" sz="1600" dirty="0">
                <a:solidFill>
                  <a:srgbClr val="C00000"/>
                </a:solidFill>
                <a:latin typeface="微软雅黑" panose="020B0503020204020204" pitchFamily="34" charset="-122"/>
                <a:ea typeface="微软雅黑" panose="020B0503020204020204" pitchFamily="34" charset="-122"/>
              </a:rPr>
              <a:t>20.3M</a:t>
            </a:r>
            <a:r>
              <a:rPr lang="zh-CN" altLang="en-US" sz="1600" dirty="0">
                <a:latin typeface="微软雅黑" panose="020B0503020204020204" pitchFamily="34" charset="-122"/>
                <a:ea typeface="微软雅黑" panose="020B0503020204020204" pitchFamily="34" charset="-122"/>
              </a:rPr>
              <a:t>的参数量；</a:t>
            </a:r>
            <a:endParaRPr lang="en-US" altLang="zh-CN" sz="1600" dirty="0">
              <a:latin typeface="微软雅黑" panose="020B0503020204020204" pitchFamily="34" charset="-122"/>
              <a:ea typeface="微软雅黑" panose="020B0503020204020204" pitchFamily="34" charset="-122"/>
            </a:endParaRPr>
          </a:p>
          <a:p>
            <a:pPr marL="285750" indent="-285750" algn="just" eaLnBrk="1">
              <a:lnSpc>
                <a:spcPct val="12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自然语言理解模型在</a:t>
            </a:r>
            <a:r>
              <a:rPr lang="en-US" altLang="zh-CN" sz="1600" dirty="0">
                <a:latin typeface="微软雅黑" panose="020B0503020204020204" pitchFamily="34" charset="-122"/>
                <a:ea typeface="微软雅黑" panose="020B0503020204020204" pitchFamily="34" charset="-122"/>
              </a:rPr>
              <a:t>MixATIS</a:t>
            </a:r>
            <a:r>
              <a:rPr lang="zh-CN" altLang="en-US" sz="1600" dirty="0">
                <a:latin typeface="微软雅黑" panose="020B0503020204020204" pitchFamily="34" charset="-122"/>
                <a:ea typeface="微软雅黑" panose="020B0503020204020204" pitchFamily="34" charset="-122"/>
              </a:rPr>
              <a:t>和</a:t>
            </a:r>
            <a:r>
              <a:rPr lang="en-US" altLang="zh-CN" sz="1600" dirty="0">
                <a:latin typeface="微软雅黑" panose="020B0503020204020204" pitchFamily="34" charset="-122"/>
                <a:ea typeface="微软雅黑" panose="020B0503020204020204" pitchFamily="34" charset="-122"/>
              </a:rPr>
              <a:t>MixSnips</a:t>
            </a:r>
            <a:r>
              <a:rPr lang="zh-CN" altLang="en-US" sz="1600" dirty="0">
                <a:latin typeface="微软雅黑" panose="020B0503020204020204" pitchFamily="34" charset="-122"/>
                <a:ea typeface="微软雅黑" panose="020B0503020204020204" pitchFamily="34" charset="-122"/>
              </a:rPr>
              <a:t>上分别达到了</a:t>
            </a:r>
            <a:r>
              <a:rPr lang="en-US" altLang="zh-CN" sz="1600" dirty="0">
                <a:solidFill>
                  <a:srgbClr val="C00000"/>
                </a:solidFill>
                <a:latin typeface="微软雅黑" panose="020B0503020204020204" pitchFamily="34" charset="-122"/>
                <a:ea typeface="微软雅黑" panose="020B0503020204020204" pitchFamily="34" charset="-122"/>
              </a:rPr>
              <a:t>49.9%</a:t>
            </a:r>
            <a:r>
              <a:rPr lang="zh-CN" altLang="en-US" sz="1600" dirty="0">
                <a:latin typeface="微软雅黑" panose="020B0503020204020204" pitchFamily="34" charset="-122"/>
                <a:ea typeface="微软雅黑" panose="020B0503020204020204" pitchFamily="34" charset="-122"/>
              </a:rPr>
              <a:t>和</a:t>
            </a:r>
            <a:r>
              <a:rPr lang="en-US" altLang="zh-CN" sz="1600" dirty="0">
                <a:solidFill>
                  <a:srgbClr val="C00000"/>
                </a:solidFill>
                <a:latin typeface="微软雅黑" panose="020B0503020204020204" pitchFamily="34" charset="-122"/>
                <a:ea typeface="微软雅黑" panose="020B0503020204020204" pitchFamily="34" charset="-122"/>
              </a:rPr>
              <a:t>77.3%</a:t>
            </a:r>
            <a:r>
              <a:rPr lang="zh-CN" altLang="en-US" sz="1600" dirty="0">
                <a:latin typeface="微软雅黑" panose="020B0503020204020204" pitchFamily="34" charset="-122"/>
                <a:ea typeface="微软雅黑" panose="020B0503020204020204" pitchFamily="34" charset="-122"/>
              </a:rPr>
              <a:t>的整体准确率；</a:t>
            </a:r>
          </a:p>
          <a:p>
            <a:pPr marL="285750" indent="-285750" algn="just" eaLnBrk="1">
              <a:lnSpc>
                <a:spcPct val="12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面向车载嵌入式设备的智能语音对话系统准确率为</a:t>
            </a:r>
            <a:r>
              <a:rPr lang="en-US" altLang="zh-CN" sz="1600" dirty="0">
                <a:solidFill>
                  <a:srgbClr val="C00000"/>
                </a:solidFill>
                <a:latin typeface="微软雅黑" panose="020B0503020204020204" pitchFamily="34" charset="-122"/>
                <a:ea typeface="微软雅黑" panose="020B0503020204020204" pitchFamily="34" charset="-122"/>
              </a:rPr>
              <a:t>XXX%</a:t>
            </a:r>
            <a:r>
              <a:rPr lang="zh-CN" altLang="en-US" sz="1600" dirty="0">
                <a:latin typeface="微软雅黑" panose="020B0503020204020204" pitchFamily="34" charset="-122"/>
                <a:ea typeface="微软雅黑" panose="020B0503020204020204" pitchFamily="34" charset="-122"/>
              </a:rPr>
              <a:t>，平均响应时间为</a:t>
            </a:r>
            <a:r>
              <a:rPr lang="en-US" altLang="zh-CN" sz="1600" dirty="0">
                <a:solidFill>
                  <a:srgbClr val="C00000"/>
                </a:solidFill>
                <a:latin typeface="微软雅黑" panose="020B0503020204020204" pitchFamily="34" charset="-122"/>
                <a:ea typeface="微软雅黑" panose="020B0503020204020204" pitchFamily="34" charset="-122"/>
              </a:rPr>
              <a:t>XXXs</a:t>
            </a:r>
            <a:r>
              <a:rPr lang="zh-CN" altLang="en-US" sz="1600" dirty="0">
                <a:latin typeface="微软雅黑" panose="020B0503020204020204" pitchFamily="34" charset="-122"/>
                <a:ea typeface="微软雅黑" panose="020B0503020204020204" pitchFamily="34" charset="-122"/>
              </a:rPr>
              <a:t>。</a:t>
            </a:r>
            <a:endParaRPr lang="zh-CN" altLang="en-US" sz="28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4" name="文本框 63">
            <a:extLst>
              <a:ext uri="{FF2B5EF4-FFF2-40B4-BE49-F238E27FC236}">
                <a16:creationId xmlns:a16="http://schemas.microsoft.com/office/drawing/2014/main" id="{A9AB1D75-BF94-5642-1DD3-0E7A662BF82B}"/>
              </a:ext>
            </a:extLst>
          </p:cNvPr>
          <p:cNvSpPr txBox="1"/>
          <p:nvPr/>
        </p:nvSpPr>
        <p:spPr>
          <a:xfrm>
            <a:off x="5123893" y="2125514"/>
            <a:ext cx="2196244" cy="362792"/>
          </a:xfrm>
          <a:prstGeom prst="rect">
            <a:avLst/>
          </a:prstGeom>
          <a:noFill/>
          <a:ln w="9525">
            <a:noFill/>
          </a:ln>
        </p:spPr>
        <p:txBody>
          <a:bodyPr wrap="square">
            <a:spAutoFit/>
          </a:bodyPr>
          <a:lstStyle/>
          <a:p>
            <a:pPr marL="285750" indent="-285750" algn="just" eaLnBrk="1">
              <a:lnSpc>
                <a:spcPct val="120000"/>
              </a:lnSpc>
              <a:buFont typeface="Wingdings" panose="05000000000000000000" pitchFamily="2" charset="2"/>
              <a:buChar char="l"/>
            </a:pPr>
            <a:r>
              <a:rPr lang="zh-CN" altLang="en-US" sz="1600" dirty="0">
                <a:latin typeface="微软雅黑" panose="020B0503020204020204" pitchFamily="34" charset="-122"/>
                <a:ea typeface="微软雅黑" panose="020B0503020204020204" pitchFamily="34" charset="-122"/>
              </a:rPr>
              <a:t>发表</a:t>
            </a:r>
            <a:r>
              <a:rPr lang="en-US" altLang="zh-CN" sz="1600" dirty="0">
                <a:latin typeface="微软雅黑" panose="020B0503020204020204" pitchFamily="34" charset="-122"/>
                <a:ea typeface="微软雅黑" panose="020B0503020204020204" pitchFamily="34" charset="-122"/>
              </a:rPr>
              <a:t>SCI</a:t>
            </a:r>
            <a:r>
              <a:rPr lang="zh-CN" altLang="en-US" sz="1600" dirty="0">
                <a:latin typeface="微软雅黑" panose="020B0503020204020204" pitchFamily="34" charset="-122"/>
                <a:ea typeface="微软雅黑" panose="020B0503020204020204" pitchFamily="34" charset="-122"/>
              </a:rPr>
              <a:t>论文</a:t>
            </a: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篇。</a:t>
            </a:r>
            <a:endParaRPr lang="en-US" altLang="zh-CN" sz="1600" dirty="0">
              <a:latin typeface="微软雅黑" panose="020B0503020204020204" pitchFamily="34" charset="-122"/>
              <a:ea typeface="微软雅黑" panose="020B0503020204020204" pitchFamily="34" charset="-122"/>
            </a:endParaRPr>
          </a:p>
        </p:txBody>
      </p:sp>
      <p:grpSp>
        <p:nvGrpSpPr>
          <p:cNvPr id="65" name="组合 64">
            <a:extLst>
              <a:ext uri="{FF2B5EF4-FFF2-40B4-BE49-F238E27FC236}">
                <a16:creationId xmlns:a16="http://schemas.microsoft.com/office/drawing/2014/main" id="{5DD157E0-91AF-00FB-1B7E-A0D9390DB740}"/>
              </a:ext>
            </a:extLst>
          </p:cNvPr>
          <p:cNvGrpSpPr/>
          <p:nvPr/>
        </p:nvGrpSpPr>
        <p:grpSpPr>
          <a:xfrm>
            <a:off x="5291119" y="1834580"/>
            <a:ext cx="802028" cy="338554"/>
            <a:chOff x="361424" y="2042489"/>
            <a:chExt cx="802028" cy="338554"/>
          </a:xfrm>
        </p:grpSpPr>
        <p:grpSp>
          <p:nvGrpSpPr>
            <p:cNvPr id="77" name="组合 76">
              <a:extLst>
                <a:ext uri="{FF2B5EF4-FFF2-40B4-BE49-F238E27FC236}">
                  <a16:creationId xmlns:a16="http://schemas.microsoft.com/office/drawing/2014/main" id="{F90A23D3-0032-6857-DF87-EEBF2C50AA19}"/>
                </a:ext>
              </a:extLst>
            </p:cNvPr>
            <p:cNvGrpSpPr/>
            <p:nvPr/>
          </p:nvGrpSpPr>
          <p:grpSpPr>
            <a:xfrm>
              <a:off x="361424" y="2056787"/>
              <a:ext cx="802028" cy="309959"/>
              <a:chOff x="183397" y="1923646"/>
              <a:chExt cx="2567569" cy="619920"/>
            </a:xfrm>
          </p:grpSpPr>
          <p:sp>
            <p:nvSpPr>
              <p:cNvPr id="79" name="矩形: 圆角 78">
                <a:extLst>
                  <a:ext uri="{FF2B5EF4-FFF2-40B4-BE49-F238E27FC236}">
                    <a16:creationId xmlns:a16="http://schemas.microsoft.com/office/drawing/2014/main" id="{A0490161-DC60-F9A0-A581-528FC077CC6F}"/>
                  </a:ext>
                </a:extLst>
              </p:cNvPr>
              <p:cNvSpPr/>
              <p:nvPr/>
            </p:nvSpPr>
            <p:spPr>
              <a:xfrm>
                <a:off x="183397" y="1923646"/>
                <a:ext cx="2567569" cy="619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0" name="矩形: 圆角 4">
                <a:extLst>
                  <a:ext uri="{FF2B5EF4-FFF2-40B4-BE49-F238E27FC236}">
                    <a16:creationId xmlns:a16="http://schemas.microsoft.com/office/drawing/2014/main" id="{00DEB8BE-CB77-2459-3F1B-48B6E2565A12}"/>
                  </a:ext>
                </a:extLst>
              </p:cNvPr>
              <p:cNvSpPr txBox="1"/>
              <p:nvPr/>
            </p:nvSpPr>
            <p:spPr>
              <a:xfrm>
                <a:off x="213659" y="1953908"/>
                <a:ext cx="979793" cy="55939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7048" tIns="0" rIns="97048" bIns="0" numCol="1" spcCol="1270" anchor="ctr" anchorCtr="0">
                <a:noAutofit/>
              </a:bodyPr>
              <a:lstStyle/>
              <a:p>
                <a:pPr marL="0" lvl="0" indent="0" algn="l" defTabSz="933450">
                  <a:lnSpc>
                    <a:spcPct val="90000"/>
                  </a:lnSpc>
                  <a:spcBef>
                    <a:spcPct val="0"/>
                  </a:spcBef>
                  <a:spcAft>
                    <a:spcPct val="35000"/>
                  </a:spcAft>
                  <a:buNone/>
                </a:pPr>
                <a:endParaRPr lang="zh-CN" altLang="en-US" sz="2100" kern="1200"/>
              </a:p>
            </p:txBody>
          </p:sp>
        </p:grpSp>
        <p:sp>
          <p:nvSpPr>
            <p:cNvPr id="78" name="文本框 77">
              <a:extLst>
                <a:ext uri="{FF2B5EF4-FFF2-40B4-BE49-F238E27FC236}">
                  <a16:creationId xmlns:a16="http://schemas.microsoft.com/office/drawing/2014/main" id="{37EC0302-A699-7DBD-7FCC-DBE49B37714E}"/>
                </a:ext>
              </a:extLst>
            </p:cNvPr>
            <p:cNvSpPr txBox="1"/>
            <p:nvPr/>
          </p:nvSpPr>
          <p:spPr>
            <a:xfrm>
              <a:off x="456870" y="2042489"/>
              <a:ext cx="611137" cy="338554"/>
            </a:xfrm>
            <a:prstGeom prst="rect">
              <a:avLst/>
            </a:prstGeom>
            <a:noFill/>
          </p:spPr>
          <p:txBody>
            <a:bodyPr wrap="square">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预期</a:t>
              </a:r>
              <a:endParaRPr lang="zh-CN" altLang="en-US" sz="1600" dirty="0">
                <a:solidFill>
                  <a:schemeClr val="bg1"/>
                </a:solidFill>
              </a:endParaRPr>
            </a:p>
          </p:txBody>
        </p:sp>
      </p:grpSp>
      <p:sp>
        <p:nvSpPr>
          <p:cNvPr id="81" name="矩形 80">
            <a:extLst>
              <a:ext uri="{FF2B5EF4-FFF2-40B4-BE49-F238E27FC236}">
                <a16:creationId xmlns:a16="http://schemas.microsoft.com/office/drawing/2014/main" id="{9303CD12-7377-561B-DF8F-CDD38F850971}"/>
              </a:ext>
            </a:extLst>
          </p:cNvPr>
          <p:cNvSpPr/>
          <p:nvPr/>
        </p:nvSpPr>
        <p:spPr>
          <a:xfrm>
            <a:off x="5196638" y="1765474"/>
            <a:ext cx="6768015" cy="478853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a:extLst>
              <a:ext uri="{FF2B5EF4-FFF2-40B4-BE49-F238E27FC236}">
                <a16:creationId xmlns:a16="http://schemas.microsoft.com/office/drawing/2014/main" id="{2D57AE9F-56AE-4EA0-4DE2-4C2B60339918}"/>
              </a:ext>
            </a:extLst>
          </p:cNvPr>
          <p:cNvGrpSpPr/>
          <p:nvPr/>
        </p:nvGrpSpPr>
        <p:grpSpPr>
          <a:xfrm>
            <a:off x="5183806" y="1412776"/>
            <a:ext cx="1242764" cy="380810"/>
            <a:chOff x="3731452" y="4863773"/>
            <a:chExt cx="2436558" cy="380810"/>
          </a:xfrm>
        </p:grpSpPr>
        <p:sp>
          <p:nvSpPr>
            <p:cNvPr id="83" name="任意多边形 37">
              <a:extLst>
                <a:ext uri="{FF2B5EF4-FFF2-40B4-BE49-F238E27FC236}">
                  <a16:creationId xmlns:a16="http://schemas.microsoft.com/office/drawing/2014/main" id="{58F6726D-CA8B-0CDA-4BA3-5147E39C03EB}"/>
                </a:ext>
              </a:extLst>
            </p:cNvPr>
            <p:cNvSpPr/>
            <p:nvPr/>
          </p:nvSpPr>
          <p:spPr>
            <a:xfrm rot="16200000">
              <a:off x="4792155" y="3835899"/>
              <a:ext cx="315151" cy="243655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schemeClr val="bg1"/>
                </a:solidFill>
                <a:latin typeface="Arial" panose="020B0604020202020204" pitchFamily="34" charset="0"/>
                <a:ea typeface="微软雅黑" panose="020B0503020204020204" pitchFamily="34" charset="-122"/>
              </a:endParaRPr>
            </a:p>
            <a:p>
              <a:pPr lvl="1"/>
              <a:endParaRPr lang="zh-CN" altLang="en-US" sz="1200" dirty="0">
                <a:solidFill>
                  <a:schemeClr val="bg1"/>
                </a:solidFill>
              </a:endParaRPr>
            </a:p>
            <a:p>
              <a:pPr lvl="1"/>
              <a:endParaRPr lang="zh-CN" altLang="en-US" sz="1200" dirty="0">
                <a:solidFill>
                  <a:schemeClr val="bg1"/>
                </a:solidFill>
              </a:endParaRPr>
            </a:p>
          </p:txBody>
        </p:sp>
        <p:sp>
          <p:nvSpPr>
            <p:cNvPr id="84" name="文本框 83">
              <a:extLst>
                <a:ext uri="{FF2B5EF4-FFF2-40B4-BE49-F238E27FC236}">
                  <a16:creationId xmlns:a16="http://schemas.microsoft.com/office/drawing/2014/main" id="{C21F4631-6538-79DF-E502-5E1479D24057}"/>
                </a:ext>
              </a:extLst>
            </p:cNvPr>
            <p:cNvSpPr txBox="1"/>
            <p:nvPr/>
          </p:nvSpPr>
          <p:spPr>
            <a:xfrm>
              <a:off x="3837902" y="4863773"/>
              <a:ext cx="2223657" cy="380810"/>
            </a:xfrm>
            <a:prstGeom prst="rect">
              <a:avLst/>
            </a:prstGeom>
            <a:noFill/>
          </p:spPr>
          <p:txBody>
            <a:bodyPr wrap="square" rtlCol="0">
              <a:spAutoFit/>
            </a:bodyPr>
            <a:lstStyle/>
            <a:p>
              <a:pPr algn="ctr">
                <a:lnSpc>
                  <a:spcPct val="130000"/>
                </a:lnSpc>
              </a:pPr>
              <a:r>
                <a:rPr lang="zh-CN" altLang="en-US" sz="1600" dirty="0">
                  <a:solidFill>
                    <a:schemeClr val="bg1"/>
                  </a:solidFill>
                  <a:latin typeface="Arial" panose="020B0604020202020204" pitchFamily="34" charset="0"/>
                  <a:ea typeface="微软雅黑" panose="020B0503020204020204" pitchFamily="34" charset="-122"/>
                </a:rPr>
                <a:t>学术指标</a:t>
              </a:r>
              <a:endParaRPr lang="zh-CN" altLang="en-US" sz="1200" dirty="0">
                <a:solidFill>
                  <a:schemeClr val="bg1"/>
                </a:solidFill>
                <a:latin typeface="Arial" panose="020B0604020202020204" pitchFamily="34" charset="0"/>
                <a:ea typeface="微软雅黑" panose="020B0503020204020204" pitchFamily="34" charset="-122"/>
              </a:endParaRPr>
            </a:p>
          </p:txBody>
        </p:sp>
      </p:grpSp>
      <p:grpSp>
        <p:nvGrpSpPr>
          <p:cNvPr id="85" name="组合 84">
            <a:extLst>
              <a:ext uri="{FF2B5EF4-FFF2-40B4-BE49-F238E27FC236}">
                <a16:creationId xmlns:a16="http://schemas.microsoft.com/office/drawing/2014/main" id="{66B8633D-B477-6FDF-84C6-6550D90568B1}"/>
              </a:ext>
            </a:extLst>
          </p:cNvPr>
          <p:cNvGrpSpPr/>
          <p:nvPr/>
        </p:nvGrpSpPr>
        <p:grpSpPr>
          <a:xfrm>
            <a:off x="5287315" y="2528900"/>
            <a:ext cx="802028" cy="338554"/>
            <a:chOff x="361424" y="2042489"/>
            <a:chExt cx="802028" cy="338554"/>
          </a:xfrm>
        </p:grpSpPr>
        <p:grpSp>
          <p:nvGrpSpPr>
            <p:cNvPr id="86" name="组合 85">
              <a:extLst>
                <a:ext uri="{FF2B5EF4-FFF2-40B4-BE49-F238E27FC236}">
                  <a16:creationId xmlns:a16="http://schemas.microsoft.com/office/drawing/2014/main" id="{6C1B6C96-B755-9815-E1CA-FB387780621A}"/>
                </a:ext>
              </a:extLst>
            </p:cNvPr>
            <p:cNvGrpSpPr/>
            <p:nvPr/>
          </p:nvGrpSpPr>
          <p:grpSpPr>
            <a:xfrm>
              <a:off x="361424" y="2056787"/>
              <a:ext cx="802028" cy="309959"/>
              <a:chOff x="183397" y="1923646"/>
              <a:chExt cx="2567569" cy="619920"/>
            </a:xfrm>
          </p:grpSpPr>
          <p:sp>
            <p:nvSpPr>
              <p:cNvPr id="88" name="矩形: 圆角 87">
                <a:extLst>
                  <a:ext uri="{FF2B5EF4-FFF2-40B4-BE49-F238E27FC236}">
                    <a16:creationId xmlns:a16="http://schemas.microsoft.com/office/drawing/2014/main" id="{49F9EE2A-B501-17AF-C11A-47469E1DF2AD}"/>
                  </a:ext>
                </a:extLst>
              </p:cNvPr>
              <p:cNvSpPr/>
              <p:nvPr/>
            </p:nvSpPr>
            <p:spPr>
              <a:xfrm>
                <a:off x="183397" y="1923646"/>
                <a:ext cx="2567569" cy="619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9" name="矩形: 圆角 4">
                <a:extLst>
                  <a:ext uri="{FF2B5EF4-FFF2-40B4-BE49-F238E27FC236}">
                    <a16:creationId xmlns:a16="http://schemas.microsoft.com/office/drawing/2014/main" id="{5A20FD28-AF74-1620-5FF3-CF5C86126A89}"/>
                  </a:ext>
                </a:extLst>
              </p:cNvPr>
              <p:cNvSpPr txBox="1"/>
              <p:nvPr/>
            </p:nvSpPr>
            <p:spPr>
              <a:xfrm>
                <a:off x="213659" y="1953908"/>
                <a:ext cx="979793" cy="55939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7048" tIns="0" rIns="97048" bIns="0" numCol="1" spcCol="1270" anchor="ctr" anchorCtr="0">
                <a:noAutofit/>
              </a:bodyPr>
              <a:lstStyle/>
              <a:p>
                <a:pPr marL="0" lvl="0" indent="0" algn="l" defTabSz="933450">
                  <a:lnSpc>
                    <a:spcPct val="90000"/>
                  </a:lnSpc>
                  <a:spcBef>
                    <a:spcPct val="0"/>
                  </a:spcBef>
                  <a:spcAft>
                    <a:spcPct val="35000"/>
                  </a:spcAft>
                  <a:buNone/>
                </a:pPr>
                <a:endParaRPr lang="zh-CN" altLang="en-US" sz="2100" kern="1200"/>
              </a:p>
            </p:txBody>
          </p:sp>
        </p:grpSp>
        <p:sp>
          <p:nvSpPr>
            <p:cNvPr id="87" name="文本框 86">
              <a:extLst>
                <a:ext uri="{FF2B5EF4-FFF2-40B4-BE49-F238E27FC236}">
                  <a16:creationId xmlns:a16="http://schemas.microsoft.com/office/drawing/2014/main" id="{72BA7F04-68C0-48FA-4C54-4865DB2EE59A}"/>
                </a:ext>
              </a:extLst>
            </p:cNvPr>
            <p:cNvSpPr txBox="1"/>
            <p:nvPr/>
          </p:nvSpPr>
          <p:spPr>
            <a:xfrm>
              <a:off x="456870" y="2042489"/>
              <a:ext cx="611137" cy="338554"/>
            </a:xfrm>
            <a:prstGeom prst="rect">
              <a:avLst/>
            </a:prstGeom>
            <a:noFill/>
          </p:spPr>
          <p:txBody>
            <a:bodyPr wrap="square">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达到</a:t>
              </a:r>
              <a:endParaRPr lang="zh-CN" altLang="en-US" sz="1600" dirty="0">
                <a:solidFill>
                  <a:schemeClr val="bg1"/>
                </a:solidFill>
              </a:endParaRPr>
            </a:p>
          </p:txBody>
        </p:sp>
      </p:grpSp>
      <p:graphicFrame>
        <p:nvGraphicFramePr>
          <p:cNvPr id="91" name="表格 91">
            <a:extLst>
              <a:ext uri="{FF2B5EF4-FFF2-40B4-BE49-F238E27FC236}">
                <a16:creationId xmlns:a16="http://schemas.microsoft.com/office/drawing/2014/main" id="{D147B223-DA1A-B726-F5AC-30505075D62E}"/>
              </a:ext>
            </a:extLst>
          </p:cNvPr>
          <p:cNvGraphicFramePr>
            <a:graphicFrameLocks noGrp="1"/>
          </p:cNvGraphicFramePr>
          <p:nvPr>
            <p:extLst>
              <p:ext uri="{D42A27DB-BD31-4B8C-83A1-F6EECF244321}">
                <p14:modId xmlns:p14="http://schemas.microsoft.com/office/powerpoint/2010/main" val="979509613"/>
              </p:ext>
            </p:extLst>
          </p:nvPr>
        </p:nvGraphicFramePr>
        <p:xfrm>
          <a:off x="5287191" y="2922346"/>
          <a:ext cx="6588000" cy="3506206"/>
        </p:xfrm>
        <a:graphic>
          <a:graphicData uri="http://schemas.openxmlformats.org/drawingml/2006/table">
            <a:tbl>
              <a:tblPr firstRow="1" bandRow="1">
                <a:tableStyleId>{93296810-A885-4BE3-A3E7-6D5BEEA58F35}</a:tableStyleId>
              </a:tblPr>
              <a:tblGrid>
                <a:gridCol w="504000">
                  <a:extLst>
                    <a:ext uri="{9D8B030D-6E8A-4147-A177-3AD203B41FA5}">
                      <a16:colId xmlns:a16="http://schemas.microsoft.com/office/drawing/2014/main" val="1299265190"/>
                    </a:ext>
                  </a:extLst>
                </a:gridCol>
                <a:gridCol w="756000">
                  <a:extLst>
                    <a:ext uri="{9D8B030D-6E8A-4147-A177-3AD203B41FA5}">
                      <a16:colId xmlns:a16="http://schemas.microsoft.com/office/drawing/2014/main" val="3479217679"/>
                    </a:ext>
                  </a:extLst>
                </a:gridCol>
                <a:gridCol w="3168000">
                  <a:extLst>
                    <a:ext uri="{9D8B030D-6E8A-4147-A177-3AD203B41FA5}">
                      <a16:colId xmlns:a16="http://schemas.microsoft.com/office/drawing/2014/main" val="2835376939"/>
                    </a:ext>
                  </a:extLst>
                </a:gridCol>
                <a:gridCol w="504000">
                  <a:extLst>
                    <a:ext uri="{9D8B030D-6E8A-4147-A177-3AD203B41FA5}">
                      <a16:colId xmlns:a16="http://schemas.microsoft.com/office/drawing/2014/main" val="1855487793"/>
                    </a:ext>
                  </a:extLst>
                </a:gridCol>
                <a:gridCol w="828000">
                  <a:extLst>
                    <a:ext uri="{9D8B030D-6E8A-4147-A177-3AD203B41FA5}">
                      <a16:colId xmlns:a16="http://schemas.microsoft.com/office/drawing/2014/main" val="4139634777"/>
                    </a:ext>
                  </a:extLst>
                </a:gridCol>
                <a:gridCol w="828000">
                  <a:extLst>
                    <a:ext uri="{9D8B030D-6E8A-4147-A177-3AD203B41FA5}">
                      <a16:colId xmlns:a16="http://schemas.microsoft.com/office/drawing/2014/main" val="2022559394"/>
                    </a:ext>
                  </a:extLst>
                </a:gridCol>
              </a:tblGrid>
              <a:tr h="472345">
                <a:tc>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排名</a:t>
                      </a:r>
                    </a:p>
                  </a:txBody>
                  <a:tcPr anchor="ctr"/>
                </a:tc>
                <a:tc>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类型</a:t>
                      </a:r>
                    </a:p>
                  </a:txBody>
                  <a:tcPr anchor="ctr"/>
                </a:tc>
                <a:tc>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内容</a:t>
                      </a:r>
                    </a:p>
                  </a:txBody>
                  <a:tcPr anchor="ctr"/>
                </a:tc>
                <a:tc>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状态</a:t>
                      </a:r>
                    </a:p>
                  </a:txBody>
                  <a:tcPr anchor="ctr"/>
                </a:tc>
                <a:tc>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是否论文</a:t>
                      </a:r>
                      <a:endParaRPr lang="en-US" altLang="zh-CN" sz="1200" b="1" kern="1200" baseline="0" dirty="0">
                        <a:solidFill>
                          <a:schemeClr val="tx1"/>
                        </a:solidFill>
                        <a:latin typeface="Times New Roman" panose="02020603050405020304" pitchFamily="18" charset="0"/>
                        <a:ea typeface="微软雅黑" panose="020B0503020204020204" pitchFamily="34" charset="-122"/>
                        <a:cs typeface="+mn-cs"/>
                      </a:endParaRPr>
                    </a:p>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工作相关</a:t>
                      </a:r>
                    </a:p>
                  </a:txBody>
                  <a:tcPr anchor="ctr"/>
                </a:tc>
                <a:tc>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可否获得</a:t>
                      </a:r>
                      <a:endParaRPr lang="en-US" altLang="zh-CN" sz="1200" b="1" kern="1200" baseline="0" dirty="0">
                        <a:solidFill>
                          <a:schemeClr val="tx1"/>
                        </a:solidFill>
                        <a:latin typeface="Times New Roman" panose="02020603050405020304" pitchFamily="18" charset="0"/>
                        <a:ea typeface="微软雅黑" panose="020B0503020204020204" pitchFamily="34" charset="-122"/>
                        <a:cs typeface="+mn-cs"/>
                      </a:endParaRPr>
                    </a:p>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毕业资格</a:t>
                      </a:r>
                    </a:p>
                  </a:txBody>
                  <a:tcPr anchor="ctr"/>
                </a:tc>
                <a:extLst>
                  <a:ext uri="{0D108BD9-81ED-4DB2-BD59-A6C34878D82A}">
                    <a16:rowId xmlns:a16="http://schemas.microsoft.com/office/drawing/2014/main" val="3153813410"/>
                  </a:ext>
                </a:extLst>
              </a:tr>
              <a:tr h="1011287">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2</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SCI</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论文</a:t>
                      </a:r>
                    </a:p>
                  </a:txBody>
                  <a:tcPr anchor="ctr"/>
                </a:tc>
                <a:tc>
                  <a:txBody>
                    <a:bodyPr/>
                    <a:lstStyle/>
                    <a:p>
                      <a:pPr marL="0" algn="just"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LAGIM: A  Label-Aware Graph Interaction Model for Joint Multiple Intent Detection and Slot Filling, CCDC 2023</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1200" b="1" kern="1200" baseline="0" dirty="0">
                          <a:solidFill>
                            <a:srgbClr val="C00000"/>
                          </a:solidFill>
                          <a:latin typeface="Times New Roman" panose="02020603050405020304" pitchFamily="18" charset="0"/>
                          <a:ea typeface="微软雅黑" panose="020B0503020204020204" pitchFamily="34" charset="-122"/>
                          <a:cs typeface="+mn-cs"/>
                        </a:rPr>
                        <a:t>录用</a:t>
                      </a:r>
                    </a:p>
                  </a:txBody>
                  <a:tcPr anchor="ctr"/>
                </a:tc>
                <a:tc>
                  <a:txBody>
                    <a:bodyPr/>
                    <a:lstStyle/>
                    <a:p>
                      <a:pPr marL="0" algn="ctr" defTabSz="685800" rtl="0" eaLnBrk="1" latinLnBrk="0" hangingPunct="1"/>
                      <a:r>
                        <a:rPr lang="zh-CN" altLang="en-US" sz="1200" b="1" kern="1200" baseline="0" dirty="0">
                          <a:solidFill>
                            <a:srgbClr val="C00000"/>
                          </a:solidFill>
                          <a:latin typeface="Times New Roman" panose="02020603050405020304" pitchFamily="18" charset="0"/>
                          <a:ea typeface="微软雅黑" panose="020B0503020204020204" pitchFamily="34" charset="-122"/>
                          <a:cs typeface="+mn-cs"/>
                        </a:rPr>
                        <a:t>是</a:t>
                      </a:r>
                    </a:p>
                  </a:txBody>
                  <a:tcPr anchor="ctr"/>
                </a:tc>
                <a:tc>
                  <a:txBody>
                    <a:bodyPr/>
                    <a:lstStyle/>
                    <a:p>
                      <a:pPr marL="0" algn="ctr" defTabSz="685800" rtl="0" eaLnBrk="1" latinLnBrk="0" hangingPunct="1"/>
                      <a:r>
                        <a:rPr lang="zh-CN" altLang="en-US" sz="1200" b="1" kern="1200" baseline="0" dirty="0">
                          <a:solidFill>
                            <a:srgbClr val="C00000"/>
                          </a:solidFill>
                          <a:latin typeface="Times New Roman" panose="02020603050405020304" pitchFamily="18" charset="0"/>
                          <a:ea typeface="微软雅黑" panose="020B0503020204020204" pitchFamily="34" charset="-122"/>
                          <a:cs typeface="+mn-cs"/>
                        </a:rPr>
                        <a:t>是</a:t>
                      </a:r>
                    </a:p>
                  </a:txBody>
                  <a:tcPr anchor="ctr"/>
                </a:tc>
                <a:extLst>
                  <a:ext uri="{0D108BD9-81ED-4DB2-BD59-A6C34878D82A}">
                    <a16:rowId xmlns:a16="http://schemas.microsoft.com/office/drawing/2014/main" val="3915935673"/>
                  </a:ext>
                </a:extLst>
              </a:tr>
              <a:tr h="1011287">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2</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专利</a:t>
                      </a:r>
                    </a:p>
                  </a:txBody>
                  <a:tcPr anchor="ctr"/>
                </a:tc>
                <a:tc>
                  <a:txBody>
                    <a:bodyPr/>
                    <a:lstStyle/>
                    <a:p>
                      <a:pPr marL="0" algn="just"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李鹏华</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 </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黄子恒</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 </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张奕辉</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 </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谢潇</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 </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刘学超</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 </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唐培渊</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 </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一种基于全局</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局部对比学习的跨语言自然语言理解方法</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 XXX</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1200" b="1" kern="1200" baseline="0" dirty="0">
                          <a:solidFill>
                            <a:srgbClr val="C00000"/>
                          </a:solidFill>
                          <a:latin typeface="Times New Roman" panose="02020603050405020304" pitchFamily="18" charset="0"/>
                          <a:ea typeface="微软雅黑" panose="020B0503020204020204" pitchFamily="34" charset="-122"/>
                          <a:cs typeface="+mn-cs"/>
                        </a:rPr>
                        <a:t>受理</a:t>
                      </a:r>
                    </a:p>
                  </a:txBody>
                  <a:tcPr anchor="ctr"/>
                </a:tc>
                <a:tc>
                  <a:txBody>
                    <a:bodyPr/>
                    <a:lstStyle/>
                    <a:p>
                      <a:pPr marL="0" algn="ctr" defTabSz="685800" rtl="0" eaLnBrk="1" latinLnBrk="0" hangingPunct="1"/>
                      <a:r>
                        <a:rPr lang="zh-CN" altLang="en-US" sz="1200" b="1" kern="1200" baseline="0" dirty="0">
                          <a:solidFill>
                            <a:srgbClr val="C00000"/>
                          </a:solidFill>
                          <a:latin typeface="Times New Roman" panose="02020603050405020304" pitchFamily="18" charset="0"/>
                          <a:ea typeface="微软雅黑" panose="020B0503020204020204" pitchFamily="34" charset="-122"/>
                          <a:cs typeface="+mn-cs"/>
                        </a:rPr>
                        <a:t>是</a:t>
                      </a:r>
                    </a:p>
                  </a:txBody>
                  <a:tcPr anchor="ctr"/>
                </a:tc>
                <a:tc>
                  <a:txBody>
                    <a:bodyPr/>
                    <a:lstStyle/>
                    <a:p>
                      <a:pPr marL="0" algn="ctr" defTabSz="685800" rtl="0" eaLnBrk="1" latinLnBrk="0" hangingPunct="1"/>
                      <a:r>
                        <a:rPr lang="zh-CN" altLang="en-US" sz="1200" b="1" kern="1200" baseline="0" dirty="0">
                          <a:solidFill>
                            <a:srgbClr val="C00000"/>
                          </a:solidFill>
                          <a:latin typeface="Times New Roman" panose="02020603050405020304" pitchFamily="18" charset="0"/>
                          <a:ea typeface="微软雅黑" panose="020B0503020204020204" pitchFamily="34" charset="-122"/>
                          <a:cs typeface="+mn-cs"/>
                        </a:rPr>
                        <a:t>是</a:t>
                      </a:r>
                    </a:p>
                  </a:txBody>
                  <a:tcPr anchor="ctr"/>
                </a:tc>
                <a:extLst>
                  <a:ext uri="{0D108BD9-81ED-4DB2-BD59-A6C34878D82A}">
                    <a16:rowId xmlns:a16="http://schemas.microsoft.com/office/drawing/2014/main" val="2484012776"/>
                  </a:ext>
                </a:extLst>
              </a:tr>
              <a:tr h="1011287">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2</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SCI</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论文</a:t>
                      </a:r>
                    </a:p>
                  </a:txBody>
                  <a:tcPr anchor="ctr"/>
                </a:tc>
                <a:tc>
                  <a:txBody>
                    <a:bodyPr/>
                    <a:lstStyle/>
                    <a:p>
                      <a:pPr marL="0" algn="just"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AL-Transformer: Adaptive Mask Based Attention Mechanism and Lightweight Transformer For Vehicle Automatic Speech Recognition</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zh-CN" altLang="en-US" sz="1200" b="1" kern="1200" baseline="0" dirty="0">
                          <a:solidFill>
                            <a:srgbClr val="C00000"/>
                          </a:solidFill>
                          <a:latin typeface="Times New Roman" panose="02020603050405020304" pitchFamily="18" charset="0"/>
                          <a:ea typeface="微软雅黑" panose="020B0503020204020204" pitchFamily="34" charset="-122"/>
                          <a:cs typeface="+mn-cs"/>
                        </a:rPr>
                        <a:t>已投</a:t>
                      </a:r>
                    </a:p>
                  </a:txBody>
                  <a:tcPr anchor="ctr"/>
                </a:tc>
                <a:tc>
                  <a:txBody>
                    <a:bodyPr/>
                    <a:lstStyle/>
                    <a:p>
                      <a:pPr marL="0" algn="ctr" defTabSz="685800" rtl="0" eaLnBrk="1" latinLnBrk="0" hangingPunct="1"/>
                      <a:r>
                        <a:rPr lang="zh-CN" altLang="en-US" sz="1200" b="1" kern="1200" baseline="0" dirty="0">
                          <a:solidFill>
                            <a:srgbClr val="C00000"/>
                          </a:solidFill>
                          <a:latin typeface="Times New Roman" panose="02020603050405020304" pitchFamily="18" charset="0"/>
                          <a:ea typeface="微软雅黑" panose="020B0503020204020204" pitchFamily="34" charset="-122"/>
                          <a:cs typeface="+mn-cs"/>
                        </a:rPr>
                        <a:t>是</a:t>
                      </a:r>
                    </a:p>
                  </a:txBody>
                  <a:tcPr anchor="ctr"/>
                </a:tc>
                <a:tc>
                  <a:txBody>
                    <a:bodyPr/>
                    <a:lstStyle/>
                    <a:p>
                      <a:pPr marL="0" algn="ctr" defTabSz="685800" rtl="0" eaLnBrk="1" latinLnBrk="0" hangingPunct="1"/>
                      <a:endParaRPr lang="zh-CN" altLang="en-US" sz="1200" b="1" kern="1200" baseline="0" dirty="0">
                        <a:solidFill>
                          <a:srgbClr val="C00000"/>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342895221"/>
                  </a:ext>
                </a:extLst>
              </a:tr>
            </a:tbl>
          </a:graphicData>
        </a:graphic>
      </p:graphicFrame>
    </p:spTree>
    <p:extLst>
      <p:ext uri="{BB962C8B-B14F-4D97-AF65-F5344CB8AC3E}">
        <p14:creationId xmlns:p14="http://schemas.microsoft.com/office/powerpoint/2010/main" val="9751865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1493493"/>
            <a:ext cx="12192000" cy="108012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buFont typeface="Arial" panose="020B0604020202020204" pitchFamily="34" charset="0"/>
              <a:buNone/>
              <a:defRPr/>
            </a:pPr>
            <a:endParaRPr lang="zh-CN" altLang="en-US" noProof="1">
              <a:solidFill>
                <a:srgbClr val="C00000"/>
              </a:solidFill>
            </a:endParaRPr>
          </a:p>
        </p:txBody>
      </p:sp>
      <p:sp>
        <p:nvSpPr>
          <p:cNvPr id="124931" name="TextBox 12"/>
          <p:cNvSpPr txBox="1">
            <a:spLocks noChangeArrowheads="1"/>
          </p:cNvSpPr>
          <p:nvPr/>
        </p:nvSpPr>
        <p:spPr bwMode="auto">
          <a:xfrm>
            <a:off x="1199457" y="1349477"/>
            <a:ext cx="9576708" cy="132343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zh-CN" altLang="en-US" sz="8000" dirty="0">
                <a:solidFill>
                  <a:srgbClr val="256A80"/>
                </a:solidFill>
                <a:latin typeface="微软雅黑" panose="020B0503020204020204" pitchFamily="34" charset="-122"/>
                <a:ea typeface="微软雅黑" panose="020B0503020204020204" pitchFamily="34" charset="-122"/>
              </a:rPr>
              <a:t>请各位老师批评指正！</a:t>
            </a:r>
          </a:p>
        </p:txBody>
      </p:sp>
      <p:graphicFrame>
        <p:nvGraphicFramePr>
          <p:cNvPr id="2" name="表格 2">
            <a:extLst>
              <a:ext uri="{FF2B5EF4-FFF2-40B4-BE49-F238E27FC236}">
                <a16:creationId xmlns:a16="http://schemas.microsoft.com/office/drawing/2014/main" id="{11CE6C66-FD7C-DA4D-E73D-856D78912D83}"/>
              </a:ext>
            </a:extLst>
          </p:cNvPr>
          <p:cNvGraphicFramePr>
            <a:graphicFrameLocks noGrp="1"/>
          </p:cNvGraphicFramePr>
          <p:nvPr>
            <p:extLst>
              <p:ext uri="{D42A27DB-BD31-4B8C-83A1-F6EECF244321}">
                <p14:modId xmlns:p14="http://schemas.microsoft.com/office/powerpoint/2010/main" val="188141631"/>
              </p:ext>
            </p:extLst>
          </p:nvPr>
        </p:nvGraphicFramePr>
        <p:xfrm>
          <a:off x="148007" y="2573613"/>
          <a:ext cx="11895985" cy="3951728"/>
        </p:xfrm>
        <a:graphic>
          <a:graphicData uri="http://schemas.openxmlformats.org/drawingml/2006/table">
            <a:tbl>
              <a:tblPr firstRow="1" bandRow="1">
                <a:tableStyleId>{93296810-A885-4BE3-A3E7-6D5BEEA58F35}</a:tableStyleId>
              </a:tblPr>
              <a:tblGrid>
                <a:gridCol w="910974">
                  <a:extLst>
                    <a:ext uri="{9D8B030D-6E8A-4147-A177-3AD203B41FA5}">
                      <a16:colId xmlns:a16="http://schemas.microsoft.com/office/drawing/2014/main" val="1408272539"/>
                    </a:ext>
                  </a:extLst>
                </a:gridCol>
                <a:gridCol w="3520836">
                  <a:extLst>
                    <a:ext uri="{9D8B030D-6E8A-4147-A177-3AD203B41FA5}">
                      <a16:colId xmlns:a16="http://schemas.microsoft.com/office/drawing/2014/main" val="1399941533"/>
                    </a:ext>
                  </a:extLst>
                </a:gridCol>
                <a:gridCol w="4823547">
                  <a:extLst>
                    <a:ext uri="{9D8B030D-6E8A-4147-A177-3AD203B41FA5}">
                      <a16:colId xmlns:a16="http://schemas.microsoft.com/office/drawing/2014/main" val="2305615139"/>
                    </a:ext>
                  </a:extLst>
                </a:gridCol>
                <a:gridCol w="2640628">
                  <a:extLst>
                    <a:ext uri="{9D8B030D-6E8A-4147-A177-3AD203B41FA5}">
                      <a16:colId xmlns:a16="http://schemas.microsoft.com/office/drawing/2014/main" val="12219254"/>
                    </a:ext>
                  </a:extLst>
                </a:gridCol>
              </a:tblGrid>
              <a:tr h="329365">
                <a:tc gridSpan="2">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内容</a:t>
                      </a:r>
                    </a:p>
                  </a:txBody>
                  <a:tcPr anchor="ctr"/>
                </a:tc>
                <a:tc hMerge="1">
                  <a:txBody>
                    <a:bodyPr/>
                    <a:lstStyle/>
                    <a:p>
                      <a:pPr marL="0" algn="ctr" defTabSz="685800" rtl="0" eaLnBrk="1" latinLnBrk="0" hangingPunct="1"/>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tc>
                <a:tc>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完成情况</a:t>
                      </a:r>
                    </a:p>
                  </a:txBody>
                  <a:tcPr anchor="ctr"/>
                </a:tc>
                <a:tc>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完成度</a:t>
                      </a:r>
                    </a:p>
                  </a:txBody>
                  <a:tcPr anchor="ctr"/>
                </a:tc>
                <a:extLst>
                  <a:ext uri="{0D108BD9-81ED-4DB2-BD59-A6C34878D82A}">
                    <a16:rowId xmlns:a16="http://schemas.microsoft.com/office/drawing/2014/main" val="55400290"/>
                  </a:ext>
                </a:extLst>
              </a:tr>
              <a:tr h="329365">
                <a:tc rowSpan="3">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研究内容</a:t>
                      </a: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研究内容一</a:t>
                      </a: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已完成算法设计和相关实验</a:t>
                      </a: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100%</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919194385"/>
                  </a:ext>
                </a:extLst>
              </a:tr>
              <a:tr h="329365">
                <a:tc vMerge="1">
                  <a:txBody>
                    <a:bodyPr/>
                    <a:lstStyle/>
                    <a:p>
                      <a:pPr marL="0" algn="ctr" defTabSz="685800" rtl="0" eaLnBrk="1" latinLnBrk="0" hangingPunct="1"/>
                      <a:endParaRPr lang="zh-CN" altLang="en-US" sz="1600" b="1" kern="1200" baseline="0" dirty="0">
                        <a:solidFill>
                          <a:schemeClr val="tx1"/>
                        </a:solidFill>
                        <a:latin typeface="Times New Roman" panose="02020603050405020304" pitchFamily="18" charset="0"/>
                        <a:ea typeface="微软雅黑" panose="020B0503020204020204" pitchFamily="34" charset="-122"/>
                        <a:cs typeface="+mn-cs"/>
                      </a:endParaRPr>
                    </a:p>
                  </a:txBody>
                  <a:tcP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研究内容二</a:t>
                      </a: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已完成算法设计和相关实验</a:t>
                      </a: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100%</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787191115"/>
                  </a:ext>
                </a:extLst>
              </a:tr>
              <a:tr h="329365">
                <a:tc vMerge="1">
                  <a:txBody>
                    <a:bodyPr/>
                    <a:lstStyle/>
                    <a:p>
                      <a:pPr marL="0" algn="ctr" defTabSz="685800" rtl="0" eaLnBrk="1" latinLnBrk="0" hangingPunct="1"/>
                      <a:endParaRPr lang="zh-CN" altLang="en-US" sz="1600" b="1" kern="1200" baseline="0" dirty="0">
                        <a:solidFill>
                          <a:schemeClr val="tx1"/>
                        </a:solidFill>
                        <a:latin typeface="Times New Roman" panose="02020603050405020304" pitchFamily="18" charset="0"/>
                        <a:ea typeface="微软雅黑" panose="020B0503020204020204" pitchFamily="34" charset="-122"/>
                        <a:cs typeface="+mn-cs"/>
                      </a:endParaRPr>
                    </a:p>
                  </a:txBody>
                  <a:tcP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研究内容三</a:t>
                      </a: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已完成系统搭建和部分实验</a:t>
                      </a: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90%</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（待完成：一部分消融实验）</a:t>
                      </a:r>
                    </a:p>
                  </a:txBody>
                  <a:tcPr anchor="ctr"/>
                </a:tc>
                <a:extLst>
                  <a:ext uri="{0D108BD9-81ED-4DB2-BD59-A6C34878D82A}">
                    <a16:rowId xmlns:a16="http://schemas.microsoft.com/office/drawing/2014/main" val="4138812153"/>
                  </a:ext>
                </a:extLst>
              </a:tr>
              <a:tr h="649707">
                <a:tc rowSpan="3">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学术指标</a:t>
                      </a: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自动语音识别模型在</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AISHELL-1</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上字错误率不高于</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8%</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，参数量不高于</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25M</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在</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AISHELL-1</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上达到了</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6.67%</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的字错误率及</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20.4M</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的参数量；在</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TED-LIUM2</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上达到了</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11.86%</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的词错误率及</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20.3M</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的参数量</a:t>
                      </a: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100%</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934717146"/>
                  </a:ext>
                </a:extLst>
              </a:tr>
              <a:tr h="498233">
                <a:tc vMerge="1">
                  <a:txBody>
                    <a:bodyPr/>
                    <a:lstStyle/>
                    <a:p>
                      <a:pPr marL="0" algn="ctr" defTabSz="685800" rtl="0" eaLnBrk="1" latinLnBrk="0" hangingPunct="1"/>
                      <a:endParaRPr lang="zh-CN" altLang="en-US" sz="16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自然语言理解模型在</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MixATIS</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和</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MixSnips</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上整体准确率分别不低于</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45%</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和</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75%</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在</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MixATIS</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和</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MixSnips</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上分别达到了</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49.9%</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和</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77.3%</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的整体准确率</a:t>
                      </a: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100%</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2204901383"/>
                  </a:ext>
                </a:extLst>
              </a:tr>
              <a:tr h="498233">
                <a:tc vMerge="1">
                  <a:txBody>
                    <a:bodyPr/>
                    <a:lstStyle/>
                    <a:p>
                      <a:pPr marL="0" algn="ctr" defTabSz="685800" rtl="0" eaLnBrk="1" latinLnBrk="0" hangingPunct="1"/>
                      <a:endParaRPr lang="zh-CN" altLang="en-US" sz="16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面向车载嵌入式设备的智能语音对话系统准确率不低于</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95%</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，平均响应时间不高于</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XXX</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准确率为</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XXX%</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，平均响应时间为</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XXXs</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100%</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2975140962"/>
                  </a:ext>
                </a:extLst>
              </a:tr>
              <a:tr h="329365">
                <a:tc>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成果指标</a:t>
                      </a: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发表</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SCI</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论文</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2</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篇</a:t>
                      </a: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录用</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SCI</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论文</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篇，受理专利</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件</a:t>
                      </a: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90%</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（另一篇论文已投）</a:t>
                      </a:r>
                    </a:p>
                  </a:txBody>
                  <a:tcPr anchor="ctr"/>
                </a:tc>
                <a:extLst>
                  <a:ext uri="{0D108BD9-81ED-4DB2-BD59-A6C34878D82A}">
                    <a16:rowId xmlns:a16="http://schemas.microsoft.com/office/drawing/2014/main" val="4439422"/>
                  </a:ext>
                </a:extLst>
              </a:tr>
              <a:tr h="329365">
                <a:tc rowSpan="2">
                  <a:txBody>
                    <a:bodyPr/>
                    <a:lstStyle/>
                    <a:p>
                      <a:pPr marL="0" algn="ctr"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毕业条件</a:t>
                      </a: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学分（学位课≥</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18</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，总分≥</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33</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a:t>
                      </a: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学位课</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18</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分，非学位课</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16</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分，总计</a:t>
                      </a: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34</a:t>
                      </a:r>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分</a:t>
                      </a: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100%</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135482453"/>
                  </a:ext>
                </a:extLst>
              </a:tr>
              <a:tr h="329365">
                <a:tc vMerge="1">
                  <a:txBody>
                    <a:bodyPr/>
                    <a:lstStyle/>
                    <a:p>
                      <a:pPr marL="0" algn="ctr" defTabSz="685800" rtl="0" eaLnBrk="1" latinLnBrk="0" hangingPunct="1"/>
                      <a:endParaRPr lang="zh-CN" altLang="en-US" sz="14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毕业资格</a:t>
                      </a:r>
                    </a:p>
                  </a:txBody>
                  <a:tcPr anchor="ctr"/>
                </a:tc>
                <a:tc>
                  <a:txBody>
                    <a:bodyPr/>
                    <a:lstStyle/>
                    <a:p>
                      <a:pPr marL="0" algn="l" defTabSz="685800" rtl="0" eaLnBrk="1" latinLnBrk="0" hangingPunct="1"/>
                      <a:r>
                        <a:rPr lang="zh-CN" altLang="en-US" sz="1200" b="1" kern="1200" baseline="0" dirty="0">
                          <a:solidFill>
                            <a:schemeClr val="tx1"/>
                          </a:solidFill>
                          <a:latin typeface="Times New Roman" panose="02020603050405020304" pitchFamily="18" charset="0"/>
                          <a:ea typeface="微软雅黑" panose="020B0503020204020204" pitchFamily="34" charset="-122"/>
                          <a:cs typeface="+mn-cs"/>
                        </a:rPr>
                        <a:t>满足</a:t>
                      </a:r>
                    </a:p>
                  </a:txBody>
                  <a:tcPr anchor="ct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100%</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tc>
                <a:extLst>
                  <a:ext uri="{0D108BD9-81ED-4DB2-BD59-A6C34878D82A}">
                    <a16:rowId xmlns:a16="http://schemas.microsoft.com/office/drawing/2014/main" val="2704641547"/>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MH_Others_2"/>
          <p:cNvSpPr txBox="1">
            <a:spLocks noChangeArrowheads="1"/>
          </p:cNvSpPr>
          <p:nvPr>
            <p:custDataLst>
              <p:tags r:id="rId1"/>
            </p:custDataLst>
          </p:nvPr>
        </p:nvSpPr>
        <p:spPr bwMode="auto">
          <a:xfrm>
            <a:off x="1912778" y="4313481"/>
            <a:ext cx="1976438" cy="40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algn="ctr" eaLnBrk="1" hangingPunct="1">
              <a:buFont typeface="Arial" panose="020B0604020202020204" pitchFamily="34" charset="0"/>
              <a:buNone/>
            </a:pPr>
            <a:r>
              <a:rPr lang="en-US" altLang="zh-CN" sz="3200" dirty="0">
                <a:solidFill>
                  <a:srgbClr val="DDDDDD"/>
                </a:solidFill>
                <a:latin typeface="Arial Unicode MS" panose="020B0604020202020204" pitchFamily="34" charset="-122"/>
                <a:ea typeface="Arial Unicode MS" panose="020B0604020202020204" pitchFamily="34" charset="-122"/>
              </a:rPr>
              <a:t>CONTENT</a:t>
            </a:r>
          </a:p>
        </p:txBody>
      </p:sp>
      <p:sp>
        <p:nvSpPr>
          <p:cNvPr id="34819" name="MH_Others_3"/>
          <p:cNvSpPr txBox="1">
            <a:spLocks noChangeArrowheads="1"/>
          </p:cNvSpPr>
          <p:nvPr>
            <p:custDataLst>
              <p:tags r:id="rId2"/>
            </p:custDataLst>
          </p:nvPr>
        </p:nvSpPr>
        <p:spPr bwMode="auto">
          <a:xfrm>
            <a:off x="1207770" y="3520352"/>
            <a:ext cx="3386455" cy="64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algn="ctr" eaLnBrk="1" hangingPunct="1">
              <a:buFont typeface="Arial" panose="020B0604020202020204" pitchFamily="34" charset="0"/>
              <a:buNone/>
            </a:pPr>
            <a:r>
              <a:rPr lang="zh-CN" altLang="en-US" sz="5400" dirty="0">
                <a:solidFill>
                  <a:srgbClr val="000000"/>
                </a:solidFill>
                <a:latin typeface="微软雅黑" panose="020B0503020204020204" pitchFamily="34" charset="-122"/>
                <a:ea typeface="微软雅黑" panose="020B0503020204020204" pitchFamily="34" charset="-122"/>
              </a:rPr>
              <a:t>答辩内容 </a:t>
            </a:r>
          </a:p>
        </p:txBody>
      </p:sp>
      <p:sp>
        <p:nvSpPr>
          <p:cNvPr id="16" name="MH_Entry_1"/>
          <p:cNvSpPr txBox="1"/>
          <p:nvPr>
            <p:custDataLst>
              <p:tags r:id="rId3"/>
            </p:custDataLst>
          </p:nvPr>
        </p:nvSpPr>
        <p:spPr>
          <a:xfrm>
            <a:off x="6491288" y="2672916"/>
            <a:ext cx="4320904" cy="419100"/>
          </a:xfrm>
          <a:prstGeom prst="rect">
            <a:avLst/>
          </a:prstGeom>
          <a:noFill/>
        </p:spPr>
        <p:txBody>
          <a:bodyPr lIns="68580" tIns="34290" rIns="68580" bIns="34290" anchor="ctr"/>
          <a:lstStyle>
            <a:defPPr>
              <a:defRPr lang="zh-CN"/>
            </a:defPPr>
            <a:lvl1pPr>
              <a:lnSpc>
                <a:spcPct val="140000"/>
              </a:lnSpc>
              <a:defRPr sz="2800">
                <a:latin typeface="+mn-ea"/>
              </a:defRPr>
            </a:lvl1pPr>
          </a:lstStyle>
          <a:p>
            <a:pPr eaLnBrk="1" hangingPunct="1">
              <a:buFont typeface="Arial" panose="020B0604020202020204" pitchFamily="34" charset="0"/>
              <a:buNone/>
              <a:defRPr/>
            </a:pPr>
            <a:r>
              <a:rPr lang="zh-CN" altLang="en-US" cap="all" noProof="1">
                <a:latin typeface="Arial" panose="020B0604020202020204" pitchFamily="34" charset="0"/>
                <a:ea typeface="微软雅黑" panose="020B0503020204020204" pitchFamily="34" charset="-122"/>
                <a:sym typeface="Arial" panose="020B0604020202020204" pitchFamily="34" charset="0"/>
              </a:rPr>
              <a:t>研究目标</a:t>
            </a:r>
            <a:endParaRPr lang="en-US" altLang="zh-CN" cap="all" noProof="1">
              <a:latin typeface="Arial" panose="020B0604020202020204" pitchFamily="34" charset="0"/>
              <a:ea typeface="微软雅黑" panose="020B0503020204020204" pitchFamily="34" charset="-122"/>
              <a:sym typeface="Arial" panose="020B0604020202020204" pitchFamily="34" charset="0"/>
            </a:endParaRPr>
          </a:p>
        </p:txBody>
      </p:sp>
      <p:sp>
        <p:nvSpPr>
          <p:cNvPr id="34822" name="MH_Entry_1"/>
          <p:cNvSpPr txBox="1">
            <a:spLocks noChangeArrowheads="1"/>
          </p:cNvSpPr>
          <p:nvPr>
            <p:custDataLst>
              <p:tags r:id="rId4"/>
            </p:custDataLst>
          </p:nvPr>
        </p:nvSpPr>
        <p:spPr bwMode="auto">
          <a:xfrm>
            <a:off x="6482622" y="3585423"/>
            <a:ext cx="4320904"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lnSpc>
                <a:spcPct val="140000"/>
              </a:lnSpc>
              <a:buFont typeface="Arial" panose="020B0604020202020204" pitchFamily="34" charset="0"/>
              <a:buNone/>
            </a:pPr>
            <a:r>
              <a:rPr lang="zh-CN" altLang="en-US" sz="2800" dirty="0">
                <a:solidFill>
                  <a:srgbClr val="000000"/>
                </a:solidFill>
                <a:latin typeface="微软雅黑" panose="020B0503020204020204" pitchFamily="34" charset="-122"/>
                <a:ea typeface="微软雅黑" panose="020B0503020204020204" pitchFamily="34" charset="-122"/>
              </a:rPr>
              <a:t>论文工作进度</a:t>
            </a:r>
          </a:p>
        </p:txBody>
      </p:sp>
      <p:sp>
        <p:nvSpPr>
          <p:cNvPr id="33" name="MH_Number_1"/>
          <p:cNvSpPr/>
          <p:nvPr>
            <p:custDataLst>
              <p:tags r:id="rId5"/>
            </p:custDataLst>
          </p:nvPr>
        </p:nvSpPr>
        <p:spPr>
          <a:xfrm>
            <a:off x="5754959" y="2670562"/>
            <a:ext cx="539750" cy="512763"/>
          </a:xfrm>
          <a:prstGeom prst="ellipse">
            <a:avLst/>
          </a:prstGeom>
          <a:solidFill>
            <a:schemeClr val="accent2">
              <a:lumMod val="50000"/>
            </a:schemeClr>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hangingPunct="1">
              <a:buFont typeface="Arial" panose="020B0604020202020204" pitchFamily="34" charset="0"/>
              <a:buNone/>
              <a:defRPr/>
            </a:pPr>
            <a:r>
              <a:rPr lang="en-US" altLang="zh-CN" sz="3600" noProof="1">
                <a:solidFill>
                  <a:srgbClr val="FFFFFF"/>
                </a:solidFill>
                <a:latin typeface="华文细黑" panose="02010600040101010101" pitchFamily="2" charset="-122"/>
                <a:ea typeface="华文细黑" panose="02010600040101010101" pitchFamily="2" charset="-122"/>
              </a:rPr>
              <a:t>1</a:t>
            </a:r>
          </a:p>
        </p:txBody>
      </p:sp>
      <p:sp>
        <p:nvSpPr>
          <p:cNvPr id="34" name="MH_Number_2"/>
          <p:cNvSpPr/>
          <p:nvPr>
            <p:custDataLst>
              <p:tags r:id="rId6"/>
            </p:custDataLst>
          </p:nvPr>
        </p:nvSpPr>
        <p:spPr>
          <a:xfrm>
            <a:off x="5754959" y="4455834"/>
            <a:ext cx="555625" cy="482600"/>
          </a:xfrm>
          <a:prstGeom prst="ellipse">
            <a:avLst/>
          </a:prstGeom>
          <a:solidFill>
            <a:schemeClr val="accent2">
              <a:lumMod val="50000"/>
            </a:schemeClr>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hangingPunct="1">
              <a:buFont typeface="Arial" panose="020B0604020202020204" pitchFamily="34" charset="0"/>
              <a:buNone/>
              <a:defRPr/>
            </a:pPr>
            <a:r>
              <a:rPr lang="en-US" altLang="zh-CN" sz="3600" noProof="1">
                <a:solidFill>
                  <a:srgbClr val="FFFFFF"/>
                </a:solidFill>
                <a:latin typeface="华文细黑" panose="02010600040101010101" pitchFamily="2" charset="-122"/>
                <a:ea typeface="华文细黑" panose="02010600040101010101" pitchFamily="2" charset="-122"/>
                <a:sym typeface="+mn-ea"/>
              </a:rPr>
              <a:t>3</a:t>
            </a:r>
          </a:p>
        </p:txBody>
      </p:sp>
      <p:sp>
        <p:nvSpPr>
          <p:cNvPr id="34828" name="MH_Entry_1"/>
          <p:cNvSpPr txBox="1">
            <a:spLocks noChangeArrowheads="1"/>
          </p:cNvSpPr>
          <p:nvPr>
            <p:custDataLst>
              <p:tags r:id="rId7"/>
            </p:custDataLst>
          </p:nvPr>
        </p:nvSpPr>
        <p:spPr bwMode="auto">
          <a:xfrm>
            <a:off x="6491648" y="4509809"/>
            <a:ext cx="3606870"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defRPr/>
            </a:pPr>
            <a:r>
              <a:rPr lang="zh-CN" altLang="en-US" sz="2800" cap="all" dirty="0">
                <a:latin typeface="Arial" panose="020B0604020202020204" pitchFamily="34" charset="0"/>
                <a:ea typeface="微软雅黑" panose="020B0503020204020204" pitchFamily="34" charset="-122"/>
                <a:sym typeface="Arial" panose="020B0604020202020204" pitchFamily="34" charset="0"/>
              </a:rPr>
              <a:t>学术指标与成果指标</a:t>
            </a:r>
          </a:p>
        </p:txBody>
      </p:sp>
      <p:sp>
        <p:nvSpPr>
          <p:cNvPr id="8" name="MH_Number_2"/>
          <p:cNvSpPr/>
          <p:nvPr>
            <p:custDataLst>
              <p:tags r:id="rId8"/>
            </p:custDataLst>
          </p:nvPr>
        </p:nvSpPr>
        <p:spPr>
          <a:xfrm>
            <a:off x="5754959" y="3579073"/>
            <a:ext cx="522288" cy="481013"/>
          </a:xfrm>
          <a:prstGeom prst="ellipse">
            <a:avLst/>
          </a:prstGeom>
          <a:solidFill>
            <a:schemeClr val="accent2">
              <a:lumMod val="50000"/>
            </a:schemeClr>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hangingPunct="1">
              <a:buFont typeface="Arial" panose="020B0604020202020204" pitchFamily="34" charset="0"/>
              <a:buNone/>
              <a:defRPr/>
            </a:pPr>
            <a:r>
              <a:rPr lang="en-US" altLang="zh-CN" sz="3600" noProof="1">
                <a:solidFill>
                  <a:srgbClr val="FFFFFF"/>
                </a:solidFill>
                <a:latin typeface="华文细黑" panose="02010600040101010101" pitchFamily="2" charset="-122"/>
                <a:ea typeface="华文细黑" panose="02010600040101010101" pitchFamily="2" charset="-122"/>
                <a:sym typeface="+mn-ea"/>
              </a:rPr>
              <a:t>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extBox 1"/>
          <p:cNvSpPr txBox="1">
            <a:spLocks noChangeArrowheads="1"/>
          </p:cNvSpPr>
          <p:nvPr/>
        </p:nvSpPr>
        <p:spPr bwMode="auto">
          <a:xfrm>
            <a:off x="6247527" y="3107269"/>
            <a:ext cx="3170129" cy="861791"/>
          </a:xfrm>
          <a:prstGeom prst="rect">
            <a:avLst/>
          </a:prstGeom>
          <a:noFill/>
          <a:ln>
            <a:noFill/>
          </a:ln>
          <a:effectLst>
            <a:reflection blurRad="6350" endPos="35000" dist="254000" dir="5400000" sy="-100000" algn="bl" rotWithShape="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35" tIns="60968" rIns="121935" bIns="60968">
            <a:spAutoFit/>
          </a:bodyPr>
          <a:lstStyle>
            <a:lvl1pPr marL="342900" indent="-342900">
              <a:defRPr sz="2400" b="1">
                <a:solidFill>
                  <a:schemeClr val="tx1"/>
                </a:solidFill>
                <a:latin typeface="华文楷体" panose="02010600040101010101" pitchFamily="2" charset="-122"/>
                <a:ea typeface="宋体" panose="02010600030101010101" pitchFamily="2" charset="-122"/>
              </a:defRPr>
            </a:lvl1pPr>
            <a:lvl2pPr indent="45720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marL="0" lvl="1" algn="ctr" eaLnBrk="1" hangingPunct="1">
              <a:buFont typeface="Arial" panose="020B0604020202020204" pitchFamily="34" charset="0"/>
              <a:buNone/>
            </a:pPr>
            <a:r>
              <a:rPr lang="zh-CN" altLang="en-US" sz="4800" dirty="0">
                <a:solidFill>
                  <a:srgbClr val="00608B"/>
                </a:solidFill>
                <a:latin typeface="微软雅黑" panose="020B0503020204020204" pitchFamily="34" charset="-122"/>
                <a:ea typeface="微软雅黑" panose="020B0503020204020204" pitchFamily="34" charset="-122"/>
              </a:rPr>
              <a:t>研究目标</a:t>
            </a:r>
          </a:p>
        </p:txBody>
      </p:sp>
      <p:cxnSp>
        <p:nvCxnSpPr>
          <p:cNvPr id="7" name="直接连接符 6"/>
          <p:cNvCxnSpPr/>
          <p:nvPr/>
        </p:nvCxnSpPr>
        <p:spPr>
          <a:xfrm flipV="1">
            <a:off x="5033963" y="2462213"/>
            <a:ext cx="0" cy="1927225"/>
          </a:xfrm>
          <a:prstGeom prst="line">
            <a:avLst/>
          </a:prstGeom>
          <a:ln w="28575"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 name="椭圆 4"/>
          <p:cNvSpPr/>
          <p:nvPr/>
        </p:nvSpPr>
        <p:spPr>
          <a:xfrm>
            <a:off x="2825750" y="2559050"/>
            <a:ext cx="1735138" cy="17335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35" tIns="60968" rIns="121935" bIns="60968" anchor="ctr"/>
          <a:lstStyle/>
          <a:p>
            <a:pPr algn="ctr" eaLnBrk="1" hangingPunct="1">
              <a:buFont typeface="Arial" panose="020B0604020202020204" pitchFamily="34" charset="0"/>
              <a:buNone/>
              <a:defRPr/>
            </a:pPr>
            <a:endParaRPr lang="zh-CN" altLang="en-US" noProof="1">
              <a:solidFill>
                <a:srgbClr val="00608B"/>
              </a:solidFill>
            </a:endParaRPr>
          </a:p>
        </p:txBody>
      </p:sp>
      <p:sp>
        <p:nvSpPr>
          <p:cNvPr id="36869" name="TextBox 15"/>
          <p:cNvSpPr txBox="1">
            <a:spLocks noChangeArrowheads="1"/>
          </p:cNvSpPr>
          <p:nvPr/>
        </p:nvSpPr>
        <p:spPr bwMode="auto">
          <a:xfrm>
            <a:off x="3157538" y="2951163"/>
            <a:ext cx="1012825"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6400">
                <a:solidFill>
                  <a:schemeClr val="bg1"/>
                </a:solidFill>
                <a:latin typeface="微软雅黑" panose="020B0503020204020204" pitchFamily="34" charset="-122"/>
                <a:ea typeface="微软雅黑" panose="020B0503020204020204" pitchFamily="34" charset="-122"/>
              </a:rPr>
              <a:t>01</a:t>
            </a:r>
            <a:endParaRPr lang="zh-CN" altLang="en-US" sz="6400">
              <a:solidFill>
                <a:schemeClr val="bg1"/>
              </a:solidFill>
              <a:latin typeface="微软雅黑" panose="020B0503020204020204" pitchFamily="34" charset="-122"/>
              <a:ea typeface="微软雅黑" panose="020B0503020204020204" pitchFamily="34" charset="-122"/>
            </a:endParaRPr>
          </a:p>
        </p:txBody>
      </p:sp>
      <p:grpSp>
        <p:nvGrpSpPr>
          <p:cNvPr id="18" name="组合 17">
            <a:extLst>
              <a:ext uri="{FF2B5EF4-FFF2-40B4-BE49-F238E27FC236}">
                <a16:creationId xmlns:a16="http://schemas.microsoft.com/office/drawing/2014/main" id="{0599CAD2-2ABC-4D07-B1DD-BADC5382B91C}"/>
              </a:ext>
            </a:extLst>
          </p:cNvPr>
          <p:cNvGrpSpPr/>
          <p:nvPr/>
        </p:nvGrpSpPr>
        <p:grpSpPr>
          <a:xfrm>
            <a:off x="6066295" y="32674"/>
            <a:ext cx="1019736" cy="359995"/>
            <a:chOff x="475096" y="3357001"/>
            <a:chExt cx="1444962" cy="359995"/>
          </a:xfrm>
          <a:effectLst>
            <a:outerShdw blurRad="50800" dist="38100" dir="2700000" algn="tl" rotWithShape="0">
              <a:prstClr val="black">
                <a:alpha val="40000"/>
              </a:prstClr>
            </a:outerShdw>
          </a:effectLst>
        </p:grpSpPr>
        <p:sp>
          <p:nvSpPr>
            <p:cNvPr id="31" name="流程图: 手动输入 30">
              <a:extLst>
                <a:ext uri="{FF2B5EF4-FFF2-40B4-BE49-F238E27FC236}">
                  <a16:creationId xmlns:a16="http://schemas.microsoft.com/office/drawing/2014/main" id="{CA93E651-8BCF-4983-A338-F5BD6B548218}"/>
                </a:ext>
              </a:extLst>
            </p:cNvPr>
            <p:cNvSpPr/>
            <p:nvPr/>
          </p:nvSpPr>
          <p:spPr>
            <a:xfrm>
              <a:off x="480079" y="3357001"/>
              <a:ext cx="1439979" cy="338554"/>
            </a:xfrm>
            <a:prstGeom prst="flowChartManualInpu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723F6AA4-86A3-44F3-835D-5773591404E5}"/>
                </a:ext>
              </a:extLst>
            </p:cNvPr>
            <p:cNvSpPr txBox="1"/>
            <p:nvPr/>
          </p:nvSpPr>
          <p:spPr>
            <a:xfrm>
              <a:off x="475096" y="3378442"/>
              <a:ext cx="1444962" cy="338554"/>
            </a:xfrm>
            <a:prstGeom prst="rect">
              <a:avLst/>
            </a:prstGeom>
            <a:noFill/>
            <a:ln>
              <a:noFill/>
            </a:ln>
          </p:spPr>
          <p:txBody>
            <a:bodyPr wrap="square" rtlCol="0">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研究目标</a:t>
              </a:r>
            </a:p>
          </p:txBody>
        </p:sp>
      </p:grpSp>
      <p:grpSp>
        <p:nvGrpSpPr>
          <p:cNvPr id="33" name="组合 32">
            <a:extLst>
              <a:ext uri="{FF2B5EF4-FFF2-40B4-BE49-F238E27FC236}">
                <a16:creationId xmlns:a16="http://schemas.microsoft.com/office/drawing/2014/main" id="{932513BF-93C4-417E-8111-062E645F27CE}"/>
              </a:ext>
            </a:extLst>
          </p:cNvPr>
          <p:cNvGrpSpPr/>
          <p:nvPr/>
        </p:nvGrpSpPr>
        <p:grpSpPr>
          <a:xfrm>
            <a:off x="9804412" y="45047"/>
            <a:ext cx="2191557" cy="338554"/>
            <a:chOff x="4562654" y="3357001"/>
            <a:chExt cx="1071054" cy="338554"/>
          </a:xfrm>
        </p:grpSpPr>
        <p:sp>
          <p:nvSpPr>
            <p:cNvPr id="34" name="矩形 33">
              <a:extLst>
                <a:ext uri="{FF2B5EF4-FFF2-40B4-BE49-F238E27FC236}">
                  <a16:creationId xmlns:a16="http://schemas.microsoft.com/office/drawing/2014/main" id="{F05648B2-68BC-4A6A-B1E5-8752C0921481}"/>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a:extLst>
                <a:ext uri="{FF2B5EF4-FFF2-40B4-BE49-F238E27FC236}">
                  <a16:creationId xmlns:a16="http://schemas.microsoft.com/office/drawing/2014/main" id="{1FEADC17-B8AA-492D-9BC6-87A5DE101BCC}"/>
                </a:ext>
              </a:extLst>
            </p:cNvPr>
            <p:cNvSpPr txBox="1"/>
            <p:nvPr/>
          </p:nvSpPr>
          <p:spPr>
            <a:xfrm>
              <a:off x="4584021" y="3357001"/>
              <a:ext cx="1049687"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学术指标与成果指标</a:t>
              </a:r>
            </a:p>
          </p:txBody>
        </p:sp>
      </p:grpSp>
      <p:grpSp>
        <p:nvGrpSpPr>
          <p:cNvPr id="36" name="组合 35">
            <a:extLst>
              <a:ext uri="{FF2B5EF4-FFF2-40B4-BE49-F238E27FC236}">
                <a16:creationId xmlns:a16="http://schemas.microsoft.com/office/drawing/2014/main" id="{F50E09F0-3397-48D9-87ED-5AAF80234291}"/>
              </a:ext>
            </a:extLst>
          </p:cNvPr>
          <p:cNvGrpSpPr/>
          <p:nvPr/>
        </p:nvGrpSpPr>
        <p:grpSpPr>
          <a:xfrm>
            <a:off x="7199749" y="44301"/>
            <a:ext cx="2568659" cy="338554"/>
            <a:chOff x="4562654" y="3357001"/>
            <a:chExt cx="1071054" cy="338554"/>
          </a:xfrm>
        </p:grpSpPr>
        <p:sp>
          <p:nvSpPr>
            <p:cNvPr id="37" name="矩形 36">
              <a:extLst>
                <a:ext uri="{FF2B5EF4-FFF2-40B4-BE49-F238E27FC236}">
                  <a16:creationId xmlns:a16="http://schemas.microsoft.com/office/drawing/2014/main" id="{F2E33358-18F3-46A6-AE46-1C26416FA124}"/>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07497655-63EE-41DF-9E54-BD3996804E71}"/>
                </a:ext>
              </a:extLst>
            </p:cNvPr>
            <p:cNvSpPr txBox="1"/>
            <p:nvPr/>
          </p:nvSpPr>
          <p:spPr>
            <a:xfrm>
              <a:off x="4584021" y="3357001"/>
              <a:ext cx="1049687"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论文工作进度</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txBox="1">
            <a:spLocks noChangeArrowheads="1"/>
          </p:cNvSpPr>
          <p:nvPr/>
        </p:nvSpPr>
        <p:spPr bwMode="auto">
          <a:xfrm>
            <a:off x="192082" y="669323"/>
            <a:ext cx="7704118"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1.1</a:t>
            </a:r>
            <a:r>
              <a:rPr lang="zh-CN" altLang="en-US" sz="2000" dirty="0">
                <a:latin typeface="微软雅黑" panose="020B0503020204020204" pitchFamily="34" charset="-122"/>
                <a:ea typeface="微软雅黑" panose="020B0503020204020204" pitchFamily="34" charset="-122"/>
              </a:rPr>
              <a:t> 研究目标</a:t>
            </a:r>
            <a:r>
              <a:rPr lang="en-US" altLang="zh-CN" sz="2000" dirty="0">
                <a:latin typeface="微软雅黑" panose="020B0503020204020204" pitchFamily="34" charset="-122"/>
                <a:ea typeface="微软雅黑" panose="020B0503020204020204" pitchFamily="34" charset="-122"/>
              </a:rPr>
              <a:t>—</a:t>
            </a:r>
            <a:r>
              <a:rPr lang="zh-CN" altLang="en-US" sz="2000" dirty="0">
                <a:solidFill>
                  <a:schemeClr val="accent2">
                    <a:lumMod val="75000"/>
                  </a:schemeClr>
                </a:solidFill>
                <a:latin typeface="微软雅黑" panose="020B0503020204020204" pitchFamily="34" charset="-122"/>
                <a:ea typeface="微软雅黑" panose="020B0503020204020204" pitchFamily="34" charset="-122"/>
              </a:rPr>
              <a:t>研究背景</a:t>
            </a:r>
          </a:p>
        </p:txBody>
      </p:sp>
      <p:grpSp>
        <p:nvGrpSpPr>
          <p:cNvPr id="7" name="组合 6">
            <a:extLst>
              <a:ext uri="{FF2B5EF4-FFF2-40B4-BE49-F238E27FC236}">
                <a16:creationId xmlns:a16="http://schemas.microsoft.com/office/drawing/2014/main" id="{258D0421-52C7-436C-AAAD-2E10195855F3}"/>
              </a:ext>
            </a:extLst>
          </p:cNvPr>
          <p:cNvGrpSpPr/>
          <p:nvPr/>
        </p:nvGrpSpPr>
        <p:grpSpPr>
          <a:xfrm>
            <a:off x="6066295" y="32674"/>
            <a:ext cx="1019736" cy="359995"/>
            <a:chOff x="475096" y="3357001"/>
            <a:chExt cx="1444962" cy="359995"/>
          </a:xfrm>
          <a:effectLst>
            <a:outerShdw blurRad="50800" dist="38100" dir="2700000" algn="tl" rotWithShape="0">
              <a:prstClr val="black">
                <a:alpha val="40000"/>
              </a:prstClr>
            </a:outerShdw>
          </a:effectLst>
        </p:grpSpPr>
        <p:sp>
          <p:nvSpPr>
            <p:cNvPr id="9" name="流程图: 手动输入 8">
              <a:extLst>
                <a:ext uri="{FF2B5EF4-FFF2-40B4-BE49-F238E27FC236}">
                  <a16:creationId xmlns:a16="http://schemas.microsoft.com/office/drawing/2014/main" id="{7DE55389-84DB-4735-A6BA-1F445E2A0566}"/>
                </a:ext>
              </a:extLst>
            </p:cNvPr>
            <p:cNvSpPr/>
            <p:nvPr/>
          </p:nvSpPr>
          <p:spPr>
            <a:xfrm>
              <a:off x="480079" y="3357001"/>
              <a:ext cx="1439979" cy="338554"/>
            </a:xfrm>
            <a:prstGeom prst="flowChartManualInpu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89A1F00A-AD14-4D61-89E6-EEF8879EA150}"/>
                </a:ext>
              </a:extLst>
            </p:cNvPr>
            <p:cNvSpPr txBox="1"/>
            <p:nvPr/>
          </p:nvSpPr>
          <p:spPr>
            <a:xfrm>
              <a:off x="475096" y="3378442"/>
              <a:ext cx="1444962" cy="338554"/>
            </a:xfrm>
            <a:prstGeom prst="rect">
              <a:avLst/>
            </a:prstGeom>
            <a:noFill/>
            <a:ln>
              <a:noFill/>
            </a:ln>
          </p:spPr>
          <p:txBody>
            <a:bodyPr wrap="square" rtlCol="0">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研究目标</a:t>
              </a:r>
            </a:p>
          </p:txBody>
        </p:sp>
      </p:grpSp>
      <p:grpSp>
        <p:nvGrpSpPr>
          <p:cNvPr id="17" name="组合 16">
            <a:extLst>
              <a:ext uri="{FF2B5EF4-FFF2-40B4-BE49-F238E27FC236}">
                <a16:creationId xmlns:a16="http://schemas.microsoft.com/office/drawing/2014/main" id="{34B98869-916B-49A5-890A-7450DE8300C0}"/>
              </a:ext>
            </a:extLst>
          </p:cNvPr>
          <p:cNvGrpSpPr/>
          <p:nvPr/>
        </p:nvGrpSpPr>
        <p:grpSpPr>
          <a:xfrm>
            <a:off x="9804412" y="45047"/>
            <a:ext cx="2191557" cy="338554"/>
            <a:chOff x="4562654" y="3357001"/>
            <a:chExt cx="1071054" cy="338554"/>
          </a:xfrm>
        </p:grpSpPr>
        <p:sp>
          <p:nvSpPr>
            <p:cNvPr id="18" name="矩形 17">
              <a:extLst>
                <a:ext uri="{FF2B5EF4-FFF2-40B4-BE49-F238E27FC236}">
                  <a16:creationId xmlns:a16="http://schemas.microsoft.com/office/drawing/2014/main" id="{27686204-7EC1-4B6D-8523-B97CE9564B09}"/>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B893DDA8-7ED4-49AC-9BF3-C3618A851894}"/>
                </a:ext>
              </a:extLst>
            </p:cNvPr>
            <p:cNvSpPr txBox="1"/>
            <p:nvPr/>
          </p:nvSpPr>
          <p:spPr>
            <a:xfrm>
              <a:off x="4584021" y="3357001"/>
              <a:ext cx="1049687"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学术指标与成果指标</a:t>
              </a:r>
            </a:p>
          </p:txBody>
        </p:sp>
      </p:grpSp>
      <p:grpSp>
        <p:nvGrpSpPr>
          <p:cNvPr id="48" name="组合 47">
            <a:extLst>
              <a:ext uri="{FF2B5EF4-FFF2-40B4-BE49-F238E27FC236}">
                <a16:creationId xmlns:a16="http://schemas.microsoft.com/office/drawing/2014/main" id="{C71EF36D-315F-4413-AC4B-FCCB88390341}"/>
              </a:ext>
            </a:extLst>
          </p:cNvPr>
          <p:cNvGrpSpPr/>
          <p:nvPr/>
        </p:nvGrpSpPr>
        <p:grpSpPr>
          <a:xfrm>
            <a:off x="7199749" y="44301"/>
            <a:ext cx="2568659" cy="338554"/>
            <a:chOff x="4562654" y="3357001"/>
            <a:chExt cx="1071054" cy="338554"/>
          </a:xfrm>
        </p:grpSpPr>
        <p:sp>
          <p:nvSpPr>
            <p:cNvPr id="49" name="矩形 48">
              <a:extLst>
                <a:ext uri="{FF2B5EF4-FFF2-40B4-BE49-F238E27FC236}">
                  <a16:creationId xmlns:a16="http://schemas.microsoft.com/office/drawing/2014/main" id="{A4E2BCCC-156A-4578-9EE0-02538CAE6949}"/>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a:extLst>
                <a:ext uri="{FF2B5EF4-FFF2-40B4-BE49-F238E27FC236}">
                  <a16:creationId xmlns:a16="http://schemas.microsoft.com/office/drawing/2014/main" id="{F03EA586-3731-4F0B-85E2-5BE072A3E7E6}"/>
                </a:ext>
              </a:extLst>
            </p:cNvPr>
            <p:cNvSpPr txBox="1"/>
            <p:nvPr/>
          </p:nvSpPr>
          <p:spPr>
            <a:xfrm>
              <a:off x="4584021" y="3357001"/>
              <a:ext cx="1049687"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论文工作进度</a:t>
              </a:r>
            </a:p>
          </p:txBody>
        </p:sp>
      </p:grpSp>
      <p:sp>
        <p:nvSpPr>
          <p:cNvPr id="2" name="Rectangle 2">
            <a:extLst>
              <a:ext uri="{FF2B5EF4-FFF2-40B4-BE49-F238E27FC236}">
                <a16:creationId xmlns:a16="http://schemas.microsoft.com/office/drawing/2014/main" id="{5380599A-A6E6-42AC-89F6-1B3C3D28A9C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文本框 3">
            <a:extLst>
              <a:ext uri="{FF2B5EF4-FFF2-40B4-BE49-F238E27FC236}">
                <a16:creationId xmlns:a16="http://schemas.microsoft.com/office/drawing/2014/main" id="{6BF2970F-9F6E-1ABA-39C8-DE1BA75F78E9}"/>
              </a:ext>
            </a:extLst>
          </p:cNvPr>
          <p:cNvSpPr txBox="1"/>
          <p:nvPr/>
        </p:nvSpPr>
        <p:spPr>
          <a:xfrm>
            <a:off x="192081" y="1448780"/>
            <a:ext cx="6096276" cy="1023742"/>
          </a:xfrm>
          <a:prstGeom prst="rect">
            <a:avLst/>
          </a:prstGeom>
          <a:noFill/>
          <a:ln w="9525">
            <a:noFill/>
          </a:ln>
        </p:spPr>
        <p:txBody>
          <a:bodyPr wrap="square">
            <a:spAutoFit/>
          </a:bodyPr>
          <a:lstStyle/>
          <a:p>
            <a:pPr marL="285750" indent="-285750" algn="just">
              <a:lnSpc>
                <a:spcPct val="150000"/>
              </a:lnSpc>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随着智能汽车的兴起，车载语音交互成为继通讯社交、智能家居之后的</a:t>
            </a:r>
            <a:r>
              <a:rPr lang="zh-CN" altLang="en-US" sz="1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第三大应用场景</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。智能语音交互已经成为汽车的</a:t>
            </a:r>
            <a:r>
              <a:rPr lang="zh-CN" altLang="en-US" sz="1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标准化配置</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之一。各大企业也相继推出了自主研发的车载语音对话系统。</a:t>
            </a:r>
            <a:endParaRPr lang="en-US" altLang="zh-CN" sz="14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箭头: 下 4">
            <a:extLst>
              <a:ext uri="{FF2B5EF4-FFF2-40B4-BE49-F238E27FC236}">
                <a16:creationId xmlns:a16="http://schemas.microsoft.com/office/drawing/2014/main" id="{A8A118F0-EEEE-9ACF-39D4-12DD3A58C4CE}"/>
              </a:ext>
            </a:extLst>
          </p:cNvPr>
          <p:cNvSpPr/>
          <p:nvPr/>
        </p:nvSpPr>
        <p:spPr>
          <a:xfrm>
            <a:off x="2675620" y="2456892"/>
            <a:ext cx="360040" cy="360040"/>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5B8F5E2E-0FDE-45F3-27F2-F54061731FA0}"/>
              </a:ext>
            </a:extLst>
          </p:cNvPr>
          <p:cNvSpPr txBox="1"/>
          <p:nvPr/>
        </p:nvSpPr>
        <p:spPr>
          <a:xfrm>
            <a:off x="192081" y="4761148"/>
            <a:ext cx="6096275" cy="1670073"/>
          </a:xfrm>
          <a:prstGeom prst="rect">
            <a:avLst/>
          </a:prstGeom>
          <a:noFill/>
          <a:ln w="9525">
            <a:noFill/>
          </a:ln>
        </p:spPr>
        <p:txBody>
          <a:bodyPr wrap="square">
            <a:spAutoFit/>
          </a:bodyPr>
          <a:lstStyle/>
          <a:p>
            <a:pPr marL="285750" indent="-285750" algn="just">
              <a:lnSpc>
                <a:spcPct val="150000"/>
              </a:lnSpc>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面向计算资源有限的</a:t>
            </a:r>
            <a:r>
              <a:rPr lang="zh-CN" altLang="en-US" sz="1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车载嵌入式设备</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，重点研究针对自动语音识别、自然语言理解的</a:t>
            </a:r>
            <a:r>
              <a:rPr lang="zh-CN" altLang="en-US" sz="1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技术创新应用方法</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gn="just">
              <a:lnSpc>
                <a:spcPct val="150000"/>
              </a:lnSpc>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开发相应的</a:t>
            </a:r>
            <a:r>
              <a:rPr lang="zh-CN" altLang="en-US" sz="1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轻量化神经网络</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，探索以</a:t>
            </a:r>
            <a:r>
              <a:rPr lang="zh-CN" altLang="en-US" sz="1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离线方式</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运行的车载智能语音对话平台搭建；</a:t>
            </a:r>
            <a:endParaRPr lang="en-US" altLang="zh-CN" sz="1400" dirty="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gn="just">
              <a:lnSpc>
                <a:spcPct val="150000"/>
              </a:lnSpc>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实现</a:t>
            </a:r>
            <a:r>
              <a:rPr lang="zh-CN" altLang="en-US" sz="1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数据安全、自然实时</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的语音对话。</a:t>
            </a:r>
            <a:endParaRPr lang="en-US" altLang="zh-CN" sz="14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文本框 7">
            <a:extLst>
              <a:ext uri="{FF2B5EF4-FFF2-40B4-BE49-F238E27FC236}">
                <a16:creationId xmlns:a16="http://schemas.microsoft.com/office/drawing/2014/main" id="{206417F7-0720-39C2-9A51-3DEAA1A497F8}"/>
              </a:ext>
            </a:extLst>
          </p:cNvPr>
          <p:cNvSpPr txBox="1"/>
          <p:nvPr/>
        </p:nvSpPr>
        <p:spPr>
          <a:xfrm>
            <a:off x="192082" y="2780928"/>
            <a:ext cx="6096276" cy="1670073"/>
          </a:xfrm>
          <a:prstGeom prst="rect">
            <a:avLst/>
          </a:prstGeom>
          <a:noFill/>
          <a:ln w="9525">
            <a:noFill/>
          </a:ln>
        </p:spPr>
        <p:txBody>
          <a:bodyPr wrap="square">
            <a:spAutoFit/>
          </a:bodyPr>
          <a:lstStyle/>
          <a:p>
            <a:pPr marL="285750" indent="-285750" algn="just" eaLnBrk="1" latinLnBrk="1">
              <a:lnSpc>
                <a:spcPct val="150000"/>
              </a:lnSpc>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然而，基于深度学习的模型需要消耗庞大的计算资源才能快速运行。当前主流车载语音对话系统均采用</a:t>
            </a:r>
            <a:r>
              <a:rPr lang="zh-CN" altLang="en-US" sz="1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“云</a:t>
            </a:r>
            <a:r>
              <a:rPr lang="en-US" altLang="zh-CN" sz="1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端”方式运行</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：即将数据传输至云端服务器进行处理。此种运行方式存在着一定的</a:t>
            </a:r>
            <a:r>
              <a:rPr lang="zh-CN" altLang="en-US" sz="1400" dirty="0">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数据安全隐患</a:t>
            </a:r>
            <a:r>
              <a:rPr lang="zh-CN" altLang="en-US" sz="1400" dirty="0">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gn="just" eaLnBrk="1" latinLnBrk="1">
              <a:lnSpc>
                <a:spcPct val="150000"/>
              </a:lnSpc>
              <a:buFont typeface="Wingdings" panose="05000000000000000000" pitchFamily="2" charset="2"/>
              <a:buChar char="p"/>
            </a:pPr>
            <a:r>
              <a:rPr lang="zh-CN" altLang="en-US" sz="1400" dirty="0">
                <a:latin typeface="微软雅黑" panose="020B0503020204020204" pitchFamily="34" charset="-122"/>
                <a:ea typeface="微软雅黑" panose="020B0503020204020204" pitchFamily="34" charset="-122"/>
              </a:rPr>
              <a:t>实现深度学习下的语音对话技术在车载平台上的</a:t>
            </a:r>
            <a:r>
              <a:rPr lang="zh-CN" altLang="en-US" sz="1400" dirty="0">
                <a:solidFill>
                  <a:srgbClr val="C00000"/>
                </a:solidFill>
                <a:latin typeface="微软雅黑" panose="020B0503020204020204" pitchFamily="34" charset="-122"/>
                <a:ea typeface="微软雅黑" panose="020B0503020204020204" pitchFamily="34" charset="-122"/>
              </a:rPr>
              <a:t>高可靠性、强实时性</a:t>
            </a:r>
            <a:r>
              <a:rPr lang="zh-CN" altLang="en-US" sz="1400" dirty="0">
                <a:latin typeface="微软雅黑" panose="020B0503020204020204" pitchFamily="34" charset="-122"/>
                <a:ea typeface="微软雅黑" panose="020B0503020204020204" pitchFamily="34" charset="-122"/>
              </a:rPr>
              <a:t>应用，研发</a:t>
            </a:r>
            <a:r>
              <a:rPr lang="zh-CN" altLang="en-US" sz="1400" dirty="0">
                <a:solidFill>
                  <a:srgbClr val="C00000"/>
                </a:solidFill>
                <a:latin typeface="微软雅黑" panose="020B0503020204020204" pitchFamily="34" charset="-122"/>
                <a:ea typeface="微软雅黑" panose="020B0503020204020204" pitchFamily="34" charset="-122"/>
              </a:rPr>
              <a:t>离线条件</a:t>
            </a:r>
            <a:r>
              <a:rPr lang="zh-CN" altLang="en-US" sz="1400" dirty="0">
                <a:latin typeface="微软雅黑" panose="020B0503020204020204" pitchFamily="34" charset="-122"/>
                <a:ea typeface="微软雅黑" panose="020B0503020204020204" pitchFamily="34" charset="-122"/>
              </a:rPr>
              <a:t>下的智能语音对话是有效的技术途径。</a:t>
            </a:r>
            <a:endParaRPr lang="en-US" altLang="zh-CN" sz="1400" dirty="0">
              <a:latin typeface="微软雅黑" panose="020B0503020204020204" pitchFamily="34" charset="-122"/>
              <a:ea typeface="微软雅黑" panose="020B0503020204020204" pitchFamily="34" charset="-122"/>
            </a:endParaRPr>
          </a:p>
        </p:txBody>
      </p:sp>
      <p:sp>
        <p:nvSpPr>
          <p:cNvPr id="11" name="箭头: 下 10">
            <a:extLst>
              <a:ext uri="{FF2B5EF4-FFF2-40B4-BE49-F238E27FC236}">
                <a16:creationId xmlns:a16="http://schemas.microsoft.com/office/drawing/2014/main" id="{607F6FBF-DC59-8B94-3D39-C112C261312D}"/>
              </a:ext>
            </a:extLst>
          </p:cNvPr>
          <p:cNvSpPr/>
          <p:nvPr/>
        </p:nvSpPr>
        <p:spPr>
          <a:xfrm>
            <a:off x="2675620" y="4473116"/>
            <a:ext cx="360040" cy="360040"/>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674D1E3F-4391-C8CB-D3DE-B493811FEE1D}"/>
              </a:ext>
            </a:extLst>
          </p:cNvPr>
          <p:cNvSpPr txBox="1"/>
          <p:nvPr/>
        </p:nvSpPr>
        <p:spPr>
          <a:xfrm>
            <a:off x="6690872" y="2852599"/>
            <a:ext cx="2142479" cy="276999"/>
          </a:xfrm>
          <a:prstGeom prst="rect">
            <a:avLst/>
          </a:prstGeom>
          <a:noFill/>
        </p:spPr>
        <p:txBody>
          <a:bodyPr wrap="square">
            <a:spAutoFit/>
          </a:bodyPr>
          <a:lstStyle/>
          <a:p>
            <a:r>
              <a:rPr lang="zh-CN" altLang="en-US" sz="1200" dirty="0">
                <a:latin typeface="微软雅黑" panose="020B0503020204020204" pitchFamily="34" charset="-122"/>
                <a:ea typeface="微软雅黑" panose="020B0503020204020204" pitchFamily="34" charset="-122"/>
              </a:rPr>
              <a:t>图</a:t>
            </a:r>
            <a:r>
              <a:rPr lang="en-US" altLang="zh-CN" sz="1200" dirty="0">
                <a:latin typeface="微软雅黑" panose="020B0503020204020204" pitchFamily="34" charset="-122"/>
                <a:ea typeface="微软雅黑" panose="020B0503020204020204" pitchFamily="34" charset="-122"/>
              </a:rPr>
              <a:t>1.1 </a:t>
            </a:r>
            <a:r>
              <a:rPr lang="zh-CN" altLang="en-US" sz="1200" dirty="0">
                <a:latin typeface="微软雅黑" panose="020B0503020204020204" pitchFamily="34" charset="-122"/>
                <a:ea typeface="微软雅黑" panose="020B0503020204020204" pitchFamily="34" charset="-122"/>
              </a:rPr>
              <a:t>车载语音市场发展趋势</a:t>
            </a:r>
            <a:endParaRPr lang="zh-CN" altLang="en-US" sz="1200" dirty="0"/>
          </a:p>
        </p:txBody>
      </p:sp>
      <p:sp>
        <p:nvSpPr>
          <p:cNvPr id="13" name="文本框 12">
            <a:extLst>
              <a:ext uri="{FF2B5EF4-FFF2-40B4-BE49-F238E27FC236}">
                <a16:creationId xmlns:a16="http://schemas.microsoft.com/office/drawing/2014/main" id="{625E55A9-9C26-4C39-D70A-2CD3DEB99666}"/>
              </a:ext>
            </a:extLst>
          </p:cNvPr>
          <p:cNvSpPr txBox="1"/>
          <p:nvPr/>
        </p:nvSpPr>
        <p:spPr>
          <a:xfrm>
            <a:off x="9814950" y="2852599"/>
            <a:ext cx="1621980" cy="276999"/>
          </a:xfrm>
          <a:prstGeom prst="rect">
            <a:avLst/>
          </a:prstGeom>
          <a:noFill/>
        </p:spPr>
        <p:txBody>
          <a:bodyPr wrap="square">
            <a:spAutoFit/>
          </a:bodyPr>
          <a:lstStyle/>
          <a:p>
            <a:r>
              <a:rPr lang="zh-CN" altLang="en-US" sz="1200" dirty="0">
                <a:latin typeface="微软雅黑" panose="020B0503020204020204" pitchFamily="34" charset="-122"/>
                <a:ea typeface="微软雅黑" panose="020B0503020204020204" pitchFamily="34" charset="-122"/>
              </a:rPr>
              <a:t>图</a:t>
            </a:r>
            <a:r>
              <a:rPr lang="en-US" altLang="zh-CN" sz="1200" dirty="0">
                <a:latin typeface="微软雅黑" panose="020B0503020204020204" pitchFamily="34" charset="-122"/>
                <a:ea typeface="微软雅黑" panose="020B0503020204020204" pitchFamily="34" charset="-122"/>
              </a:rPr>
              <a:t>1.2 </a:t>
            </a:r>
            <a:r>
              <a:rPr lang="zh-CN" altLang="en-US" sz="1200" dirty="0">
                <a:latin typeface="微软雅黑" panose="020B0503020204020204" pitchFamily="34" charset="-122"/>
                <a:ea typeface="微软雅黑" panose="020B0503020204020204" pitchFamily="34" charset="-122"/>
              </a:rPr>
              <a:t>车载语音交互</a:t>
            </a:r>
          </a:p>
        </p:txBody>
      </p:sp>
      <p:sp>
        <p:nvSpPr>
          <p:cNvPr id="14" name="文本框 13">
            <a:extLst>
              <a:ext uri="{FF2B5EF4-FFF2-40B4-BE49-F238E27FC236}">
                <a16:creationId xmlns:a16="http://schemas.microsoft.com/office/drawing/2014/main" id="{ECFD5BF6-872C-3FBF-A21B-F03732DD02C1}"/>
              </a:ext>
            </a:extLst>
          </p:cNvPr>
          <p:cNvSpPr txBox="1"/>
          <p:nvPr/>
        </p:nvSpPr>
        <p:spPr>
          <a:xfrm>
            <a:off x="6988025" y="4617648"/>
            <a:ext cx="1548172" cy="276999"/>
          </a:xfrm>
          <a:prstGeom prst="rect">
            <a:avLst/>
          </a:prstGeom>
          <a:noFill/>
        </p:spPr>
        <p:txBody>
          <a:bodyPr wrap="square">
            <a:spAutoFit/>
          </a:bodyPr>
          <a:lstStyle/>
          <a:p>
            <a:r>
              <a:rPr lang="zh-CN" altLang="en-US" sz="1200" dirty="0">
                <a:latin typeface="微软雅黑" panose="020B0503020204020204" pitchFamily="34" charset="-122"/>
                <a:ea typeface="微软雅黑" panose="020B0503020204020204" pitchFamily="34" charset="-122"/>
              </a:rPr>
              <a:t>图</a:t>
            </a:r>
            <a:r>
              <a:rPr lang="en-US" altLang="zh-CN" sz="1200" dirty="0">
                <a:latin typeface="微软雅黑" panose="020B0503020204020204" pitchFamily="34" charset="-122"/>
                <a:ea typeface="微软雅黑" panose="020B0503020204020204" pitchFamily="34" charset="-122"/>
              </a:rPr>
              <a:t>1.3 </a:t>
            </a:r>
            <a:r>
              <a:rPr lang="zh-CN" altLang="en-US" sz="1200" dirty="0">
                <a:latin typeface="微软雅黑" panose="020B0503020204020204" pitchFamily="34" charset="-122"/>
                <a:ea typeface="微软雅黑" panose="020B0503020204020204" pitchFamily="34" charset="-122"/>
              </a:rPr>
              <a:t>数据安全隐患</a:t>
            </a:r>
            <a:endParaRPr lang="zh-CN" altLang="en-US" sz="1200" dirty="0"/>
          </a:p>
        </p:txBody>
      </p:sp>
      <p:sp>
        <p:nvSpPr>
          <p:cNvPr id="16" name="文本框 15">
            <a:extLst>
              <a:ext uri="{FF2B5EF4-FFF2-40B4-BE49-F238E27FC236}">
                <a16:creationId xmlns:a16="http://schemas.microsoft.com/office/drawing/2014/main" id="{9B002A21-5525-5106-3B6A-F020752A3D19}"/>
              </a:ext>
            </a:extLst>
          </p:cNvPr>
          <p:cNvSpPr txBox="1"/>
          <p:nvPr/>
        </p:nvSpPr>
        <p:spPr>
          <a:xfrm>
            <a:off x="9774407" y="4617647"/>
            <a:ext cx="1703067" cy="276999"/>
          </a:xfrm>
          <a:prstGeom prst="rect">
            <a:avLst/>
          </a:prstGeom>
          <a:noFill/>
        </p:spPr>
        <p:txBody>
          <a:bodyPr wrap="square">
            <a:spAutoFit/>
          </a:bodyPr>
          <a:lstStyle/>
          <a:p>
            <a:r>
              <a:rPr lang="zh-CN" altLang="en-US" sz="1200" dirty="0">
                <a:latin typeface="微软雅黑" panose="020B0503020204020204" pitchFamily="34" charset="-122"/>
                <a:ea typeface="微软雅黑" panose="020B0503020204020204" pitchFamily="34" charset="-122"/>
              </a:rPr>
              <a:t>图</a:t>
            </a:r>
            <a:r>
              <a:rPr lang="en-US" altLang="zh-CN" sz="1200" dirty="0">
                <a:latin typeface="微软雅黑" panose="020B0503020204020204" pitchFamily="34" charset="-122"/>
                <a:ea typeface="微软雅黑" panose="020B0503020204020204" pitchFamily="34" charset="-122"/>
              </a:rPr>
              <a:t>1.4 </a:t>
            </a:r>
            <a:r>
              <a:rPr lang="zh-CN" altLang="en-US" sz="1200" dirty="0">
                <a:latin typeface="微软雅黑" panose="020B0503020204020204" pitchFamily="34" charset="-122"/>
                <a:ea typeface="微软雅黑" panose="020B0503020204020204" pitchFamily="34" charset="-122"/>
              </a:rPr>
              <a:t>车载嵌入式设备</a:t>
            </a:r>
            <a:endParaRPr lang="zh-CN" altLang="en-US" sz="1200" dirty="0"/>
          </a:p>
        </p:txBody>
      </p:sp>
      <p:sp>
        <p:nvSpPr>
          <p:cNvPr id="21" name="文本框 20">
            <a:extLst>
              <a:ext uri="{FF2B5EF4-FFF2-40B4-BE49-F238E27FC236}">
                <a16:creationId xmlns:a16="http://schemas.microsoft.com/office/drawing/2014/main" id="{2320BB02-10CC-0FC6-8558-0C0DFC116763}"/>
              </a:ext>
            </a:extLst>
          </p:cNvPr>
          <p:cNvSpPr txBox="1"/>
          <p:nvPr/>
        </p:nvSpPr>
        <p:spPr>
          <a:xfrm>
            <a:off x="7847851" y="6331372"/>
            <a:ext cx="2660850" cy="276999"/>
          </a:xfrm>
          <a:prstGeom prst="rect">
            <a:avLst/>
          </a:prstGeom>
          <a:noFill/>
        </p:spPr>
        <p:txBody>
          <a:bodyPr wrap="square">
            <a:spAutoFit/>
          </a:bodyPr>
          <a:lstStyle/>
          <a:p>
            <a:r>
              <a:rPr lang="zh-CN" altLang="en-US" sz="1200" dirty="0">
                <a:latin typeface="微软雅黑" panose="020B0503020204020204" pitchFamily="34" charset="-122"/>
                <a:ea typeface="微软雅黑" panose="020B0503020204020204" pitchFamily="34" charset="-122"/>
              </a:rPr>
              <a:t>图</a:t>
            </a:r>
            <a:r>
              <a:rPr lang="en-US" altLang="zh-CN" sz="1200" dirty="0">
                <a:latin typeface="微软雅黑" panose="020B0503020204020204" pitchFamily="34" charset="-122"/>
                <a:ea typeface="微软雅黑" panose="020B0503020204020204" pitchFamily="34" charset="-122"/>
              </a:rPr>
              <a:t>1.5 </a:t>
            </a:r>
            <a:r>
              <a:rPr lang="zh-CN" altLang="en-US" sz="1200" dirty="0">
                <a:latin typeface="微软雅黑" panose="020B0503020204020204" pitchFamily="34" charset="-122"/>
                <a:ea typeface="微软雅黑" panose="020B0503020204020204" pitchFamily="34" charset="-122"/>
              </a:rPr>
              <a:t>离线运行的车载语音对话平台</a:t>
            </a:r>
            <a:endParaRPr lang="zh-CN" altLang="en-US" sz="1200" dirty="0"/>
          </a:p>
        </p:txBody>
      </p:sp>
      <p:pic>
        <p:nvPicPr>
          <p:cNvPr id="22" name="图片 21" descr="图表&#10;&#10;描述已自动生成">
            <a:extLst>
              <a:ext uri="{FF2B5EF4-FFF2-40B4-BE49-F238E27FC236}">
                <a16:creationId xmlns:a16="http://schemas.microsoft.com/office/drawing/2014/main" id="{E3CFF4F2-4D61-BED4-989E-3B1797E0E98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7065" y="1592172"/>
            <a:ext cx="1950092" cy="1260000"/>
          </a:xfrm>
          <a:prstGeom prst="rect">
            <a:avLst/>
          </a:prstGeom>
        </p:spPr>
      </p:pic>
      <p:pic>
        <p:nvPicPr>
          <p:cNvPr id="24" name="图片 23" descr="电脑游戏的汽车&#10;&#10;中度可信度描述已自动生成">
            <a:extLst>
              <a:ext uri="{FF2B5EF4-FFF2-40B4-BE49-F238E27FC236}">
                <a16:creationId xmlns:a16="http://schemas.microsoft.com/office/drawing/2014/main" id="{C5A89C84-71F7-F36C-0609-151A8716D6B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55280" y="1592172"/>
            <a:ext cx="1741320" cy="1260000"/>
          </a:xfrm>
          <a:prstGeom prst="rect">
            <a:avLst/>
          </a:prstGeom>
        </p:spPr>
      </p:pic>
      <p:pic>
        <p:nvPicPr>
          <p:cNvPr id="25" name="图片 24" descr="桌子上的广告&#10;&#10;低可信度描述已自动生成">
            <a:extLst>
              <a:ext uri="{FF2B5EF4-FFF2-40B4-BE49-F238E27FC236}">
                <a16:creationId xmlns:a16="http://schemas.microsoft.com/office/drawing/2014/main" id="{ECB49652-88F9-25D2-D003-5DD604CF955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16165" y="3284984"/>
            <a:ext cx="1891892" cy="1260000"/>
          </a:xfrm>
          <a:prstGeom prst="rect">
            <a:avLst/>
          </a:prstGeom>
        </p:spPr>
      </p:pic>
      <p:pic>
        <p:nvPicPr>
          <p:cNvPr id="26" name="图片 25" descr="卡通人物&#10;&#10;描述已自动生成">
            <a:extLst>
              <a:ext uri="{FF2B5EF4-FFF2-40B4-BE49-F238E27FC236}">
                <a16:creationId xmlns:a16="http://schemas.microsoft.com/office/drawing/2014/main" id="{D30F719A-71F9-7FF1-CB4B-A44552A53350}"/>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8182" t="6069" r="13562" b="4851"/>
          <a:stretch/>
        </p:blipFill>
        <p:spPr>
          <a:xfrm>
            <a:off x="9901128" y="3284984"/>
            <a:ext cx="1449625" cy="1260000"/>
          </a:xfrm>
          <a:prstGeom prst="rect">
            <a:avLst/>
          </a:prstGeom>
        </p:spPr>
      </p:pic>
      <p:pic>
        <p:nvPicPr>
          <p:cNvPr id="27" name="图片 26">
            <a:extLst>
              <a:ext uri="{FF2B5EF4-FFF2-40B4-BE49-F238E27FC236}">
                <a16:creationId xmlns:a16="http://schemas.microsoft.com/office/drawing/2014/main" id="{A645776E-1A11-5C20-7579-67DE58673E1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46956" y="4983009"/>
            <a:ext cx="3462640" cy="1260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txBox="1">
            <a:spLocks noChangeArrowheads="1"/>
          </p:cNvSpPr>
          <p:nvPr/>
        </p:nvSpPr>
        <p:spPr bwMode="auto">
          <a:xfrm>
            <a:off x="192082" y="669323"/>
            <a:ext cx="7704118"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1.1</a:t>
            </a:r>
            <a:r>
              <a:rPr lang="zh-CN" altLang="en-US" sz="2000" dirty="0">
                <a:latin typeface="微软雅黑" panose="020B0503020204020204" pitchFamily="34" charset="-122"/>
                <a:ea typeface="微软雅黑" panose="020B0503020204020204" pitchFamily="34" charset="-122"/>
              </a:rPr>
              <a:t> 研究目标</a:t>
            </a:r>
            <a:r>
              <a:rPr lang="en-US" altLang="zh-CN" sz="2000" dirty="0">
                <a:latin typeface="微软雅黑" panose="020B0503020204020204" pitchFamily="34" charset="-122"/>
                <a:ea typeface="微软雅黑" panose="020B0503020204020204" pitchFamily="34" charset="-122"/>
              </a:rPr>
              <a:t>—</a:t>
            </a:r>
            <a:r>
              <a:rPr lang="zh-CN" altLang="en-US" sz="2000" dirty="0">
                <a:solidFill>
                  <a:schemeClr val="accent2">
                    <a:lumMod val="75000"/>
                  </a:schemeClr>
                </a:solidFill>
                <a:latin typeface="微软雅黑" panose="020B0503020204020204" pitchFamily="34" charset="-122"/>
                <a:ea typeface="微软雅黑" panose="020B0503020204020204" pitchFamily="34" charset="-122"/>
              </a:rPr>
              <a:t>研究背景</a:t>
            </a:r>
          </a:p>
        </p:txBody>
      </p:sp>
      <p:grpSp>
        <p:nvGrpSpPr>
          <p:cNvPr id="7" name="组合 6">
            <a:extLst>
              <a:ext uri="{FF2B5EF4-FFF2-40B4-BE49-F238E27FC236}">
                <a16:creationId xmlns:a16="http://schemas.microsoft.com/office/drawing/2014/main" id="{258D0421-52C7-436C-AAAD-2E10195855F3}"/>
              </a:ext>
            </a:extLst>
          </p:cNvPr>
          <p:cNvGrpSpPr/>
          <p:nvPr/>
        </p:nvGrpSpPr>
        <p:grpSpPr>
          <a:xfrm>
            <a:off x="6066295" y="32674"/>
            <a:ext cx="1019736" cy="359995"/>
            <a:chOff x="475096" y="3357001"/>
            <a:chExt cx="1444962" cy="359995"/>
          </a:xfrm>
          <a:effectLst>
            <a:outerShdw blurRad="50800" dist="38100" dir="2700000" algn="tl" rotWithShape="0">
              <a:prstClr val="black">
                <a:alpha val="40000"/>
              </a:prstClr>
            </a:outerShdw>
          </a:effectLst>
        </p:grpSpPr>
        <p:sp>
          <p:nvSpPr>
            <p:cNvPr id="9" name="流程图: 手动输入 8">
              <a:extLst>
                <a:ext uri="{FF2B5EF4-FFF2-40B4-BE49-F238E27FC236}">
                  <a16:creationId xmlns:a16="http://schemas.microsoft.com/office/drawing/2014/main" id="{7DE55389-84DB-4735-A6BA-1F445E2A0566}"/>
                </a:ext>
              </a:extLst>
            </p:cNvPr>
            <p:cNvSpPr/>
            <p:nvPr/>
          </p:nvSpPr>
          <p:spPr>
            <a:xfrm>
              <a:off x="480079" y="3357001"/>
              <a:ext cx="1439979" cy="338554"/>
            </a:xfrm>
            <a:prstGeom prst="flowChartManualInpu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89A1F00A-AD14-4D61-89E6-EEF8879EA150}"/>
                </a:ext>
              </a:extLst>
            </p:cNvPr>
            <p:cNvSpPr txBox="1"/>
            <p:nvPr/>
          </p:nvSpPr>
          <p:spPr>
            <a:xfrm>
              <a:off x="475096" y="3378442"/>
              <a:ext cx="1444962" cy="338554"/>
            </a:xfrm>
            <a:prstGeom prst="rect">
              <a:avLst/>
            </a:prstGeom>
            <a:noFill/>
            <a:ln>
              <a:noFill/>
            </a:ln>
          </p:spPr>
          <p:txBody>
            <a:bodyPr wrap="square" rtlCol="0">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研究目标</a:t>
              </a:r>
            </a:p>
          </p:txBody>
        </p:sp>
      </p:grpSp>
      <p:grpSp>
        <p:nvGrpSpPr>
          <p:cNvPr id="17" name="组合 16">
            <a:extLst>
              <a:ext uri="{FF2B5EF4-FFF2-40B4-BE49-F238E27FC236}">
                <a16:creationId xmlns:a16="http://schemas.microsoft.com/office/drawing/2014/main" id="{34B98869-916B-49A5-890A-7450DE8300C0}"/>
              </a:ext>
            </a:extLst>
          </p:cNvPr>
          <p:cNvGrpSpPr/>
          <p:nvPr/>
        </p:nvGrpSpPr>
        <p:grpSpPr>
          <a:xfrm>
            <a:off x="9804412" y="45047"/>
            <a:ext cx="2191557" cy="338554"/>
            <a:chOff x="4562654" y="3357001"/>
            <a:chExt cx="1071054" cy="338554"/>
          </a:xfrm>
        </p:grpSpPr>
        <p:sp>
          <p:nvSpPr>
            <p:cNvPr id="18" name="矩形 17">
              <a:extLst>
                <a:ext uri="{FF2B5EF4-FFF2-40B4-BE49-F238E27FC236}">
                  <a16:creationId xmlns:a16="http://schemas.microsoft.com/office/drawing/2014/main" id="{27686204-7EC1-4B6D-8523-B97CE9564B09}"/>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B893DDA8-7ED4-49AC-9BF3-C3618A851894}"/>
                </a:ext>
              </a:extLst>
            </p:cNvPr>
            <p:cNvSpPr txBox="1"/>
            <p:nvPr/>
          </p:nvSpPr>
          <p:spPr>
            <a:xfrm>
              <a:off x="4584021" y="3357001"/>
              <a:ext cx="1049687"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学术指标与成果指标</a:t>
              </a:r>
            </a:p>
          </p:txBody>
        </p:sp>
      </p:grpSp>
      <p:grpSp>
        <p:nvGrpSpPr>
          <p:cNvPr id="48" name="组合 47">
            <a:extLst>
              <a:ext uri="{FF2B5EF4-FFF2-40B4-BE49-F238E27FC236}">
                <a16:creationId xmlns:a16="http://schemas.microsoft.com/office/drawing/2014/main" id="{C71EF36D-315F-4413-AC4B-FCCB88390341}"/>
              </a:ext>
            </a:extLst>
          </p:cNvPr>
          <p:cNvGrpSpPr/>
          <p:nvPr/>
        </p:nvGrpSpPr>
        <p:grpSpPr>
          <a:xfrm>
            <a:off x="7199749" y="44301"/>
            <a:ext cx="2568659" cy="338554"/>
            <a:chOff x="4562654" y="3357001"/>
            <a:chExt cx="1071054" cy="338554"/>
          </a:xfrm>
        </p:grpSpPr>
        <p:sp>
          <p:nvSpPr>
            <p:cNvPr id="49" name="矩形 48">
              <a:extLst>
                <a:ext uri="{FF2B5EF4-FFF2-40B4-BE49-F238E27FC236}">
                  <a16:creationId xmlns:a16="http://schemas.microsoft.com/office/drawing/2014/main" id="{A4E2BCCC-156A-4578-9EE0-02538CAE6949}"/>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a:extLst>
                <a:ext uri="{FF2B5EF4-FFF2-40B4-BE49-F238E27FC236}">
                  <a16:creationId xmlns:a16="http://schemas.microsoft.com/office/drawing/2014/main" id="{F03EA586-3731-4F0B-85E2-5BE072A3E7E6}"/>
                </a:ext>
              </a:extLst>
            </p:cNvPr>
            <p:cNvSpPr txBox="1"/>
            <p:nvPr/>
          </p:nvSpPr>
          <p:spPr>
            <a:xfrm>
              <a:off x="4584021" y="3357001"/>
              <a:ext cx="1049687"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论文工作进度</a:t>
              </a:r>
            </a:p>
          </p:txBody>
        </p:sp>
      </p:grpSp>
      <p:sp>
        <p:nvSpPr>
          <p:cNvPr id="2" name="Rectangle 2">
            <a:extLst>
              <a:ext uri="{FF2B5EF4-FFF2-40B4-BE49-F238E27FC236}">
                <a16:creationId xmlns:a16="http://schemas.microsoft.com/office/drawing/2014/main" id="{5380599A-A6E6-42AC-89F6-1B3C3D28A9C1}"/>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cxnSp>
        <p:nvCxnSpPr>
          <p:cNvPr id="3" name="直接箭头连接符 2">
            <a:extLst>
              <a:ext uri="{FF2B5EF4-FFF2-40B4-BE49-F238E27FC236}">
                <a16:creationId xmlns:a16="http://schemas.microsoft.com/office/drawing/2014/main" id="{658D8E26-EA7C-FB3F-08C1-53FFCCE2EC13}"/>
              </a:ext>
            </a:extLst>
          </p:cNvPr>
          <p:cNvCxnSpPr>
            <a:cxnSpLocks/>
          </p:cNvCxnSpPr>
          <p:nvPr/>
        </p:nvCxnSpPr>
        <p:spPr>
          <a:xfrm>
            <a:off x="192082" y="2785801"/>
            <a:ext cx="6443978"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4" name="矩形 3">
            <a:extLst>
              <a:ext uri="{FF2B5EF4-FFF2-40B4-BE49-F238E27FC236}">
                <a16:creationId xmlns:a16="http://schemas.microsoft.com/office/drawing/2014/main" id="{8F9015C1-08C5-7536-7E0F-0FC6CB1172E5}"/>
              </a:ext>
            </a:extLst>
          </p:cNvPr>
          <p:cNvSpPr/>
          <p:nvPr/>
        </p:nvSpPr>
        <p:spPr>
          <a:xfrm>
            <a:off x="192082" y="1484784"/>
            <a:ext cx="1583438" cy="43204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自动语音识别</a:t>
            </a:r>
          </a:p>
        </p:txBody>
      </p:sp>
      <p:sp>
        <p:nvSpPr>
          <p:cNvPr id="5" name="文本框 4">
            <a:extLst>
              <a:ext uri="{FF2B5EF4-FFF2-40B4-BE49-F238E27FC236}">
                <a16:creationId xmlns:a16="http://schemas.microsoft.com/office/drawing/2014/main" id="{32EE46A5-8407-92D2-5DEA-4B9B2799B399}"/>
              </a:ext>
            </a:extLst>
          </p:cNvPr>
          <p:cNvSpPr txBox="1"/>
          <p:nvPr/>
        </p:nvSpPr>
        <p:spPr>
          <a:xfrm>
            <a:off x="187950" y="3102345"/>
            <a:ext cx="2745614" cy="523220"/>
          </a:xfrm>
          <a:prstGeom prst="rect">
            <a:avLst/>
          </a:prstGeom>
          <a:noFill/>
        </p:spPr>
        <p:txBody>
          <a:bodyPr wrap="square">
            <a:spAutoFit/>
          </a:bodyPr>
          <a:lstStyle/>
          <a:p>
            <a:pPr algn="ctr"/>
            <a:r>
              <a:rPr lang="zh-CN" altLang="en-US" sz="1400" dirty="0">
                <a:latin typeface="微软雅黑" panose="020B0503020204020204" pitchFamily="34" charset="-122"/>
                <a:ea typeface="微软雅黑" panose="020B0503020204020204" pitchFamily="34" charset="-122"/>
              </a:rPr>
              <a:t>高斯混合模型</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隐马尔可夫模型</a:t>
            </a:r>
            <a:endParaRPr lang="en-US" altLang="zh-CN" sz="1400" dirty="0">
              <a:latin typeface="微软雅黑" panose="020B0503020204020204" pitchFamily="34" charset="-122"/>
              <a:ea typeface="微软雅黑" panose="020B0503020204020204" pitchFamily="34" charset="-122"/>
            </a:endParaRPr>
          </a:p>
          <a:p>
            <a:pPr algn="ctr"/>
            <a:r>
              <a:rPr lang="zh-CN" altLang="en-US" sz="1400" dirty="0">
                <a:latin typeface="微软雅黑" panose="020B0503020204020204" pitchFamily="34" charset="-122"/>
                <a:ea typeface="微软雅黑" panose="020B0503020204020204" pitchFamily="34" charset="-122"/>
              </a:rPr>
              <a:t>（</a:t>
            </a:r>
            <a:r>
              <a:rPr lang="en-US" altLang="zh-CN" sz="1400" dirty="0">
                <a:latin typeface="微软雅黑" panose="020B0503020204020204" pitchFamily="34" charset="-122"/>
                <a:ea typeface="微软雅黑" panose="020B0503020204020204" pitchFamily="34" charset="-122"/>
              </a:rPr>
              <a:t>GMM-HMM</a:t>
            </a:r>
            <a:r>
              <a:rPr lang="zh-CN" altLang="en-US" sz="1400" dirty="0">
                <a:latin typeface="微软雅黑" panose="020B0503020204020204" pitchFamily="34" charset="-122"/>
                <a:ea typeface="微软雅黑" panose="020B0503020204020204" pitchFamily="34" charset="-122"/>
              </a:rPr>
              <a:t>）</a:t>
            </a:r>
          </a:p>
        </p:txBody>
      </p:sp>
      <p:cxnSp>
        <p:nvCxnSpPr>
          <p:cNvPr id="6" name="直接连接符 5">
            <a:extLst>
              <a:ext uri="{FF2B5EF4-FFF2-40B4-BE49-F238E27FC236}">
                <a16:creationId xmlns:a16="http://schemas.microsoft.com/office/drawing/2014/main" id="{985DF4A0-132F-581A-2CC1-4D041B4172B5}"/>
              </a:ext>
            </a:extLst>
          </p:cNvPr>
          <p:cNvCxnSpPr>
            <a:cxnSpLocks/>
          </p:cNvCxnSpPr>
          <p:nvPr/>
        </p:nvCxnSpPr>
        <p:spPr>
          <a:xfrm>
            <a:off x="982725" y="2785801"/>
            <a:ext cx="0" cy="197640"/>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6B0E97F1-2DB8-6534-F6E4-56F2CC9C00E0}"/>
              </a:ext>
            </a:extLst>
          </p:cNvPr>
          <p:cNvSpPr txBox="1"/>
          <p:nvPr/>
        </p:nvSpPr>
        <p:spPr>
          <a:xfrm>
            <a:off x="1334162" y="2060848"/>
            <a:ext cx="2745614" cy="523220"/>
          </a:xfrm>
          <a:prstGeom prst="rect">
            <a:avLst/>
          </a:prstGeom>
          <a:noFill/>
        </p:spPr>
        <p:txBody>
          <a:bodyPr wrap="square">
            <a:spAutoFit/>
          </a:bodyPr>
          <a:lstStyle/>
          <a:p>
            <a:pPr algn="ctr"/>
            <a:r>
              <a:rPr lang="zh-CN" altLang="en-US" sz="1400" dirty="0">
                <a:latin typeface="微软雅黑" panose="020B0503020204020204" pitchFamily="34" charset="-122"/>
                <a:ea typeface="微软雅黑" panose="020B0503020204020204" pitchFamily="34" charset="-122"/>
              </a:rPr>
              <a:t>深度神经网络</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隐马尔可夫模型</a:t>
            </a:r>
            <a:endParaRPr lang="en-US" altLang="zh-CN" sz="1400" dirty="0">
              <a:latin typeface="微软雅黑" panose="020B0503020204020204" pitchFamily="34" charset="-122"/>
              <a:ea typeface="微软雅黑" panose="020B0503020204020204" pitchFamily="34" charset="-122"/>
            </a:endParaRPr>
          </a:p>
          <a:p>
            <a:pPr algn="ctr"/>
            <a:r>
              <a:rPr lang="zh-CN" altLang="en-US" sz="1400" dirty="0">
                <a:latin typeface="微软雅黑" panose="020B0503020204020204" pitchFamily="34" charset="-122"/>
                <a:ea typeface="微软雅黑" panose="020B0503020204020204" pitchFamily="34" charset="-122"/>
              </a:rPr>
              <a:t>（</a:t>
            </a:r>
            <a:r>
              <a:rPr lang="en-US" altLang="zh-CN" sz="1400" dirty="0">
                <a:latin typeface="微软雅黑" panose="020B0503020204020204" pitchFamily="34" charset="-122"/>
                <a:ea typeface="微软雅黑" panose="020B0503020204020204" pitchFamily="34" charset="-122"/>
              </a:rPr>
              <a:t>DNN-HMM</a:t>
            </a:r>
            <a:r>
              <a:rPr lang="zh-CN" altLang="en-US" sz="1400" dirty="0">
                <a:latin typeface="微软雅黑" panose="020B0503020204020204" pitchFamily="34" charset="-122"/>
                <a:ea typeface="微软雅黑" panose="020B0503020204020204" pitchFamily="34" charset="-122"/>
              </a:rPr>
              <a:t>）</a:t>
            </a:r>
          </a:p>
        </p:txBody>
      </p:sp>
      <p:cxnSp>
        <p:nvCxnSpPr>
          <p:cNvPr id="11" name="直接连接符 10">
            <a:extLst>
              <a:ext uri="{FF2B5EF4-FFF2-40B4-BE49-F238E27FC236}">
                <a16:creationId xmlns:a16="http://schemas.microsoft.com/office/drawing/2014/main" id="{3DF75DF9-7245-D38B-26DF-1ECCEFFAD06D}"/>
              </a:ext>
            </a:extLst>
          </p:cNvPr>
          <p:cNvCxnSpPr>
            <a:cxnSpLocks/>
            <a:endCxn id="8" idx="2"/>
          </p:cNvCxnSpPr>
          <p:nvPr/>
        </p:nvCxnSpPr>
        <p:spPr>
          <a:xfrm flipV="1">
            <a:off x="2706969" y="2584068"/>
            <a:ext cx="0" cy="201734"/>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321FB97B-28B0-F20E-589D-52CEED85EAE2}"/>
              </a:ext>
            </a:extLst>
          </p:cNvPr>
          <p:cNvSpPr txBox="1"/>
          <p:nvPr/>
        </p:nvSpPr>
        <p:spPr>
          <a:xfrm>
            <a:off x="4359251" y="3087848"/>
            <a:ext cx="1664742" cy="523220"/>
          </a:xfrm>
          <a:prstGeom prst="rect">
            <a:avLst/>
          </a:prstGeom>
          <a:noFill/>
        </p:spPr>
        <p:txBody>
          <a:bodyPr wrap="square">
            <a:spAutoFit/>
          </a:bodyPr>
          <a:lstStyle/>
          <a:p>
            <a:pPr algn="ctr"/>
            <a:r>
              <a:rPr lang="zh-CN" altLang="en-US" sz="1400" dirty="0">
                <a:latin typeface="微软雅黑" panose="020B0503020204020204" pitchFamily="34" charset="-122"/>
                <a:ea typeface="微软雅黑" panose="020B0503020204020204" pitchFamily="34" charset="-122"/>
              </a:rPr>
              <a:t>基于联结时序分类</a:t>
            </a:r>
            <a:endParaRPr lang="en-US" altLang="zh-CN" sz="1400" dirty="0">
              <a:latin typeface="微软雅黑" panose="020B0503020204020204" pitchFamily="34" charset="-122"/>
              <a:ea typeface="微软雅黑" panose="020B0503020204020204" pitchFamily="34" charset="-122"/>
            </a:endParaRPr>
          </a:p>
          <a:p>
            <a:pPr algn="ctr"/>
            <a:r>
              <a:rPr lang="zh-CN" altLang="en-US" sz="1400" dirty="0">
                <a:latin typeface="微软雅黑" panose="020B0503020204020204" pitchFamily="34" charset="-122"/>
                <a:ea typeface="微软雅黑" panose="020B0503020204020204" pitchFamily="34" charset="-122"/>
              </a:rPr>
              <a:t>的端到端模型</a:t>
            </a:r>
            <a:endParaRPr lang="en-US" altLang="zh-CN" sz="14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97DB75DB-D823-B998-027B-5BC75F08699C}"/>
              </a:ext>
            </a:extLst>
          </p:cNvPr>
          <p:cNvSpPr txBox="1"/>
          <p:nvPr/>
        </p:nvSpPr>
        <p:spPr>
          <a:xfrm>
            <a:off x="4359251" y="2060848"/>
            <a:ext cx="1664742" cy="523220"/>
          </a:xfrm>
          <a:prstGeom prst="rect">
            <a:avLst/>
          </a:prstGeom>
          <a:noFill/>
        </p:spPr>
        <p:txBody>
          <a:bodyPr wrap="square">
            <a:spAutoFit/>
          </a:bodyPr>
          <a:lstStyle/>
          <a:p>
            <a:pPr algn="ctr"/>
            <a:r>
              <a:rPr lang="zh-CN" altLang="en-US" sz="1400" dirty="0">
                <a:latin typeface="微软雅黑" panose="020B0503020204020204" pitchFamily="34" charset="-122"/>
                <a:ea typeface="微软雅黑" panose="020B0503020204020204" pitchFamily="34" charset="-122"/>
              </a:rPr>
              <a:t>基于注意力机制</a:t>
            </a:r>
            <a:endParaRPr lang="en-US" altLang="zh-CN" sz="1400" dirty="0">
              <a:latin typeface="微软雅黑" panose="020B0503020204020204" pitchFamily="34" charset="-122"/>
              <a:ea typeface="微软雅黑" panose="020B0503020204020204" pitchFamily="34" charset="-122"/>
            </a:endParaRPr>
          </a:p>
          <a:p>
            <a:pPr algn="ctr"/>
            <a:r>
              <a:rPr lang="zh-CN" altLang="en-US" sz="1400" dirty="0">
                <a:latin typeface="微软雅黑" panose="020B0503020204020204" pitchFamily="34" charset="-122"/>
                <a:ea typeface="微软雅黑" panose="020B0503020204020204" pitchFamily="34" charset="-122"/>
              </a:rPr>
              <a:t>的序列到序列模型</a:t>
            </a:r>
            <a:endParaRPr lang="en-US" altLang="zh-CN" sz="1400" dirty="0">
              <a:latin typeface="微软雅黑" panose="020B0503020204020204" pitchFamily="34" charset="-122"/>
              <a:ea typeface="微软雅黑" panose="020B0503020204020204" pitchFamily="34" charset="-122"/>
            </a:endParaRPr>
          </a:p>
        </p:txBody>
      </p:sp>
      <p:cxnSp>
        <p:nvCxnSpPr>
          <p:cNvPr id="14" name="直接连接符 13">
            <a:extLst>
              <a:ext uri="{FF2B5EF4-FFF2-40B4-BE49-F238E27FC236}">
                <a16:creationId xmlns:a16="http://schemas.microsoft.com/office/drawing/2014/main" id="{231F247C-8128-0E82-7A2B-FFEDB8BF0A45}"/>
              </a:ext>
            </a:extLst>
          </p:cNvPr>
          <p:cNvCxnSpPr>
            <a:cxnSpLocks/>
          </p:cNvCxnSpPr>
          <p:nvPr/>
        </p:nvCxnSpPr>
        <p:spPr>
          <a:xfrm>
            <a:off x="5191367" y="2785802"/>
            <a:ext cx="0" cy="197640"/>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A21B067D-73E1-66D8-E310-C52C6EDDFA7D}"/>
              </a:ext>
            </a:extLst>
          </p:cNvPr>
          <p:cNvCxnSpPr>
            <a:cxnSpLocks/>
          </p:cNvCxnSpPr>
          <p:nvPr/>
        </p:nvCxnSpPr>
        <p:spPr>
          <a:xfrm flipV="1">
            <a:off x="5192531" y="2584067"/>
            <a:ext cx="0" cy="201734"/>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pic>
        <p:nvPicPr>
          <p:cNvPr id="16" name="图片 15">
            <a:extLst>
              <a:ext uri="{FF2B5EF4-FFF2-40B4-BE49-F238E27FC236}">
                <a16:creationId xmlns:a16="http://schemas.microsoft.com/office/drawing/2014/main" id="{EA7BF302-7FA9-8D52-BA7B-50E31292BC8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94042" y="2557222"/>
            <a:ext cx="1900800" cy="1080000"/>
          </a:xfrm>
          <a:prstGeom prst="rect">
            <a:avLst/>
          </a:prstGeom>
        </p:spPr>
      </p:pic>
      <p:sp>
        <p:nvSpPr>
          <p:cNvPr id="20" name="文本框 19">
            <a:extLst>
              <a:ext uri="{FF2B5EF4-FFF2-40B4-BE49-F238E27FC236}">
                <a16:creationId xmlns:a16="http://schemas.microsoft.com/office/drawing/2014/main" id="{BCCC358A-6FCD-3A0F-A69E-C7BFB3DE170C}"/>
              </a:ext>
            </a:extLst>
          </p:cNvPr>
          <p:cNvSpPr txBox="1"/>
          <p:nvPr/>
        </p:nvSpPr>
        <p:spPr>
          <a:xfrm>
            <a:off x="6686284" y="1628800"/>
            <a:ext cx="5266261" cy="905248"/>
          </a:xfrm>
          <a:prstGeom prst="rect">
            <a:avLst/>
          </a:prstGeom>
          <a:noFill/>
        </p:spPr>
        <p:txBody>
          <a:bodyPr wrap="square">
            <a:spAutoFit/>
          </a:bodyPr>
          <a:lstStyle/>
          <a:p>
            <a:pPr algn="just" eaLnBrk="1">
              <a:lnSpc>
                <a:spcPct val="130000"/>
              </a:lnSpc>
            </a:pPr>
            <a:r>
              <a:rPr lang="zh-CN" altLang="en-US" sz="1400" dirty="0">
                <a:latin typeface="微软雅黑" panose="020B0503020204020204" pitchFamily="34" charset="-122"/>
                <a:ea typeface="微软雅黑" panose="020B0503020204020204" pitchFamily="34" charset="-122"/>
              </a:rPr>
              <a:t>基于注意力机制的序列到序列模型具有模型简单、联合训练、直接输出和无需强制数据对齐等优点</a:t>
            </a:r>
            <a:r>
              <a:rPr lang="en-US" altLang="zh-CN" sz="1400" baseline="30000" dirty="0">
                <a:latin typeface="微软雅黑" panose="020B0503020204020204" pitchFamily="34" charset="-122"/>
                <a:ea typeface="微软雅黑" panose="020B0503020204020204" pitchFamily="34" charset="-122"/>
              </a:rPr>
              <a:t>[1]</a:t>
            </a:r>
            <a:r>
              <a:rPr lang="zh-CN" altLang="en-US" sz="1400" dirty="0">
                <a:latin typeface="微软雅黑" panose="020B0503020204020204" pitchFamily="34" charset="-122"/>
                <a:ea typeface="微软雅黑" panose="020B0503020204020204" pitchFamily="34" charset="-122"/>
              </a:rPr>
              <a:t>。但是模型存在</a:t>
            </a:r>
            <a:r>
              <a:rPr lang="zh-CN" altLang="en-US" sz="1400" dirty="0">
                <a:solidFill>
                  <a:srgbClr val="C00000"/>
                </a:solidFill>
                <a:latin typeface="微软雅黑" panose="020B0503020204020204" pitchFamily="34" charset="-122"/>
                <a:ea typeface="微软雅黑" panose="020B0503020204020204" pitchFamily="34" charset="-122"/>
              </a:rPr>
              <a:t>参数量庞大、计算复杂、难以部署</a:t>
            </a:r>
            <a:r>
              <a:rPr lang="zh-CN" altLang="en-US" sz="1400" dirty="0">
                <a:latin typeface="微软雅黑" panose="020B0503020204020204" pitchFamily="34" charset="-122"/>
                <a:ea typeface="微软雅黑" panose="020B0503020204020204" pitchFamily="34" charset="-122"/>
              </a:rPr>
              <a:t>等缺点。</a:t>
            </a:r>
            <a:endParaRPr lang="en-US" altLang="zh-CN" sz="1400" dirty="0">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393C009D-3853-A8D2-908C-3D830A96D7A6}"/>
              </a:ext>
            </a:extLst>
          </p:cNvPr>
          <p:cNvSpPr/>
          <p:nvPr/>
        </p:nvSpPr>
        <p:spPr>
          <a:xfrm>
            <a:off x="4223792" y="1966827"/>
            <a:ext cx="1877483" cy="1633974"/>
          </a:xfrm>
          <a:prstGeom prst="rect">
            <a:avLst/>
          </a:prstGeom>
          <a:noFill/>
          <a:ln w="1905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矩形 21">
            <a:extLst>
              <a:ext uri="{FF2B5EF4-FFF2-40B4-BE49-F238E27FC236}">
                <a16:creationId xmlns:a16="http://schemas.microsoft.com/office/drawing/2014/main" id="{0C05DDB7-77DA-CE8A-CDD2-0EF700940B3C}"/>
              </a:ext>
            </a:extLst>
          </p:cNvPr>
          <p:cNvSpPr/>
          <p:nvPr/>
        </p:nvSpPr>
        <p:spPr>
          <a:xfrm>
            <a:off x="4712483" y="1808820"/>
            <a:ext cx="900100" cy="25391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端到端</a:t>
            </a:r>
          </a:p>
        </p:txBody>
      </p:sp>
      <p:pic>
        <p:nvPicPr>
          <p:cNvPr id="23" name="图片 22">
            <a:extLst>
              <a:ext uri="{FF2B5EF4-FFF2-40B4-BE49-F238E27FC236}">
                <a16:creationId xmlns:a16="http://schemas.microsoft.com/office/drawing/2014/main" id="{FEB56875-B85D-74A9-25F4-139A18D801F9}"/>
              </a:ext>
            </a:extLst>
          </p:cNvPr>
          <p:cNvPicPr>
            <a:picLocks noChangeAspect="1"/>
          </p:cNvPicPr>
          <p:nvPr/>
        </p:nvPicPr>
        <p:blipFill rotWithShape="1">
          <a:blip r:embed="rId4"/>
          <a:srcRect r="4343"/>
          <a:stretch/>
        </p:blipFill>
        <p:spPr>
          <a:xfrm>
            <a:off x="8732055" y="2746121"/>
            <a:ext cx="3124586" cy="709022"/>
          </a:xfrm>
          <a:prstGeom prst="rect">
            <a:avLst/>
          </a:prstGeom>
        </p:spPr>
      </p:pic>
      <p:sp>
        <p:nvSpPr>
          <p:cNvPr id="24" name="矩形 23">
            <a:extLst>
              <a:ext uri="{FF2B5EF4-FFF2-40B4-BE49-F238E27FC236}">
                <a16:creationId xmlns:a16="http://schemas.microsoft.com/office/drawing/2014/main" id="{91BBE97D-78E2-824B-FB31-454DB652D7A5}"/>
              </a:ext>
            </a:extLst>
          </p:cNvPr>
          <p:cNvSpPr/>
          <p:nvPr/>
        </p:nvSpPr>
        <p:spPr>
          <a:xfrm>
            <a:off x="192082" y="3709528"/>
            <a:ext cx="1583438" cy="43204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自然语言理解</a:t>
            </a:r>
          </a:p>
        </p:txBody>
      </p:sp>
      <p:cxnSp>
        <p:nvCxnSpPr>
          <p:cNvPr id="25" name="直接箭头连接符 24">
            <a:extLst>
              <a:ext uri="{FF2B5EF4-FFF2-40B4-BE49-F238E27FC236}">
                <a16:creationId xmlns:a16="http://schemas.microsoft.com/office/drawing/2014/main" id="{E477D239-E1EE-8A9D-D8B4-95E38E8D5484}"/>
              </a:ext>
            </a:extLst>
          </p:cNvPr>
          <p:cNvCxnSpPr>
            <a:cxnSpLocks/>
          </p:cNvCxnSpPr>
          <p:nvPr/>
        </p:nvCxnSpPr>
        <p:spPr>
          <a:xfrm>
            <a:off x="192082" y="5029396"/>
            <a:ext cx="6443978"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0780B2CD-65C0-F3E9-CD05-5B8A3C54DC6C}"/>
              </a:ext>
            </a:extLst>
          </p:cNvPr>
          <p:cNvSpPr txBox="1"/>
          <p:nvPr/>
        </p:nvSpPr>
        <p:spPr>
          <a:xfrm>
            <a:off x="192082" y="5327862"/>
            <a:ext cx="1877482" cy="307777"/>
          </a:xfrm>
          <a:prstGeom prst="rect">
            <a:avLst/>
          </a:prstGeom>
          <a:noFill/>
        </p:spPr>
        <p:txBody>
          <a:bodyPr wrap="square">
            <a:spAutoFit/>
          </a:bodyPr>
          <a:lstStyle/>
          <a:p>
            <a:pPr algn="ctr"/>
            <a:r>
              <a:rPr lang="zh-CN" altLang="en-US" sz="1400" dirty="0">
                <a:latin typeface="微软雅黑" panose="020B0503020204020204" pitchFamily="34" charset="-122"/>
                <a:ea typeface="微软雅黑" panose="020B0503020204020204" pitchFamily="34" charset="-122"/>
              </a:rPr>
              <a:t>基于独立建模的方法</a:t>
            </a:r>
          </a:p>
        </p:txBody>
      </p:sp>
      <p:cxnSp>
        <p:nvCxnSpPr>
          <p:cNvPr id="27" name="直接连接符 26">
            <a:extLst>
              <a:ext uri="{FF2B5EF4-FFF2-40B4-BE49-F238E27FC236}">
                <a16:creationId xmlns:a16="http://schemas.microsoft.com/office/drawing/2014/main" id="{91F733E1-9EAB-CA42-E3FA-2BC8353F4D75}"/>
              </a:ext>
            </a:extLst>
          </p:cNvPr>
          <p:cNvCxnSpPr>
            <a:cxnSpLocks/>
          </p:cNvCxnSpPr>
          <p:nvPr/>
        </p:nvCxnSpPr>
        <p:spPr>
          <a:xfrm>
            <a:off x="982725" y="5029396"/>
            <a:ext cx="0" cy="197640"/>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01974253-AFC8-95F1-5FDD-A80179062D08}"/>
              </a:ext>
            </a:extLst>
          </p:cNvPr>
          <p:cNvSpPr txBox="1"/>
          <p:nvPr/>
        </p:nvSpPr>
        <p:spPr>
          <a:xfrm>
            <a:off x="1955540" y="4387616"/>
            <a:ext cx="2160239" cy="307777"/>
          </a:xfrm>
          <a:prstGeom prst="rect">
            <a:avLst/>
          </a:prstGeom>
          <a:noFill/>
        </p:spPr>
        <p:txBody>
          <a:bodyPr wrap="square">
            <a:spAutoFit/>
          </a:bodyPr>
          <a:lstStyle/>
          <a:p>
            <a:pPr algn="ctr"/>
            <a:r>
              <a:rPr lang="zh-CN" altLang="en-US" sz="1400" dirty="0">
                <a:latin typeface="微软雅黑" panose="020B0503020204020204" pitchFamily="34" charset="-122"/>
                <a:ea typeface="微软雅黑" panose="020B0503020204020204" pitchFamily="34" charset="-122"/>
              </a:rPr>
              <a:t>基于隐式联合建模的方法</a:t>
            </a:r>
          </a:p>
        </p:txBody>
      </p:sp>
      <p:cxnSp>
        <p:nvCxnSpPr>
          <p:cNvPr id="29" name="直接连接符 28">
            <a:extLst>
              <a:ext uri="{FF2B5EF4-FFF2-40B4-BE49-F238E27FC236}">
                <a16:creationId xmlns:a16="http://schemas.microsoft.com/office/drawing/2014/main" id="{0F79935B-618B-F2FB-103A-2B90B31F8A21}"/>
              </a:ext>
            </a:extLst>
          </p:cNvPr>
          <p:cNvCxnSpPr>
            <a:cxnSpLocks/>
          </p:cNvCxnSpPr>
          <p:nvPr/>
        </p:nvCxnSpPr>
        <p:spPr>
          <a:xfrm flipV="1">
            <a:off x="3035659" y="4827662"/>
            <a:ext cx="0" cy="201737"/>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7F2125BC-7D02-7701-6482-39AD30BFC20C}"/>
              </a:ext>
            </a:extLst>
          </p:cNvPr>
          <p:cNvSpPr txBox="1"/>
          <p:nvPr/>
        </p:nvSpPr>
        <p:spPr>
          <a:xfrm>
            <a:off x="3863752" y="4323876"/>
            <a:ext cx="2710348" cy="523220"/>
          </a:xfrm>
          <a:prstGeom prst="rect">
            <a:avLst/>
          </a:prstGeom>
          <a:noFill/>
        </p:spPr>
        <p:txBody>
          <a:bodyPr wrap="square">
            <a:spAutoFit/>
          </a:bodyPr>
          <a:lstStyle/>
          <a:p>
            <a:pPr algn="ctr"/>
            <a:r>
              <a:rPr lang="zh-CN" altLang="en-US" sz="1400" dirty="0">
                <a:latin typeface="微软雅黑" panose="020B0503020204020204" pitchFamily="34" charset="-122"/>
                <a:ea typeface="微软雅黑" panose="020B0503020204020204" pitchFamily="34" charset="-122"/>
              </a:rPr>
              <a:t>基于显式联合建模的方法</a:t>
            </a:r>
            <a:endParaRPr lang="en-US" altLang="zh-CN" sz="1400" dirty="0">
              <a:latin typeface="微软雅黑" panose="020B0503020204020204" pitchFamily="34" charset="-122"/>
              <a:ea typeface="微软雅黑" panose="020B0503020204020204" pitchFamily="34" charset="-122"/>
            </a:endParaRPr>
          </a:p>
          <a:p>
            <a:pPr algn="ctr"/>
            <a:r>
              <a:rPr lang="zh-CN" altLang="en-US" sz="1400" dirty="0">
                <a:latin typeface="微软雅黑" panose="020B0503020204020204" pitchFamily="34" charset="-122"/>
                <a:ea typeface="微软雅黑" panose="020B0503020204020204" pitchFamily="34" charset="-122"/>
              </a:rPr>
              <a:t>（</a:t>
            </a:r>
            <a:r>
              <a:rPr lang="en-US" altLang="zh-CN" sz="1400" dirty="0">
                <a:latin typeface="微软雅黑" panose="020B0503020204020204" pitchFamily="34" charset="-122"/>
                <a:ea typeface="微软雅黑" panose="020B0503020204020204" pitchFamily="34" charset="-122"/>
              </a:rPr>
              <a:t>Bidirectional Interaction</a:t>
            </a:r>
            <a:r>
              <a:rPr lang="zh-CN" altLang="en-US" sz="14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p:txBody>
      </p:sp>
      <p:cxnSp>
        <p:nvCxnSpPr>
          <p:cNvPr id="31" name="直接连接符 30">
            <a:extLst>
              <a:ext uri="{FF2B5EF4-FFF2-40B4-BE49-F238E27FC236}">
                <a16:creationId xmlns:a16="http://schemas.microsoft.com/office/drawing/2014/main" id="{AC04533A-4E9A-9A31-19EB-8E0C491CDC2A}"/>
              </a:ext>
            </a:extLst>
          </p:cNvPr>
          <p:cNvCxnSpPr>
            <a:cxnSpLocks/>
          </p:cNvCxnSpPr>
          <p:nvPr/>
        </p:nvCxnSpPr>
        <p:spPr>
          <a:xfrm flipV="1">
            <a:off x="5218926" y="4827662"/>
            <a:ext cx="0" cy="201734"/>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sp>
        <p:nvSpPr>
          <p:cNvPr id="32" name="矩形 31">
            <a:extLst>
              <a:ext uri="{FF2B5EF4-FFF2-40B4-BE49-F238E27FC236}">
                <a16:creationId xmlns:a16="http://schemas.microsoft.com/office/drawing/2014/main" id="{4BEC5A42-40F8-7EE0-CEA8-EBA3D3CB8123}"/>
              </a:ext>
            </a:extLst>
          </p:cNvPr>
          <p:cNvSpPr/>
          <p:nvPr/>
        </p:nvSpPr>
        <p:spPr>
          <a:xfrm>
            <a:off x="1955543" y="4141577"/>
            <a:ext cx="4500493" cy="1709506"/>
          </a:xfrm>
          <a:prstGeom prst="rect">
            <a:avLst/>
          </a:prstGeom>
          <a:noFill/>
          <a:ln w="1905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矩形 34">
            <a:extLst>
              <a:ext uri="{FF2B5EF4-FFF2-40B4-BE49-F238E27FC236}">
                <a16:creationId xmlns:a16="http://schemas.microsoft.com/office/drawing/2014/main" id="{7E7E91A9-39F4-C016-19AC-CE1759F66690}"/>
              </a:ext>
            </a:extLst>
          </p:cNvPr>
          <p:cNvSpPr/>
          <p:nvPr/>
        </p:nvSpPr>
        <p:spPr>
          <a:xfrm>
            <a:off x="3761508" y="3946042"/>
            <a:ext cx="900100" cy="25391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联合建模</a:t>
            </a:r>
          </a:p>
        </p:txBody>
      </p:sp>
      <p:sp>
        <p:nvSpPr>
          <p:cNvPr id="36" name="文本框 35">
            <a:extLst>
              <a:ext uri="{FF2B5EF4-FFF2-40B4-BE49-F238E27FC236}">
                <a16:creationId xmlns:a16="http://schemas.microsoft.com/office/drawing/2014/main" id="{30AD7C51-1148-E68F-462C-C2C00A73738E}"/>
              </a:ext>
            </a:extLst>
          </p:cNvPr>
          <p:cNvSpPr txBox="1"/>
          <p:nvPr/>
        </p:nvSpPr>
        <p:spPr>
          <a:xfrm>
            <a:off x="3031128" y="5327862"/>
            <a:ext cx="2160239" cy="523220"/>
          </a:xfrm>
          <a:prstGeom prst="rect">
            <a:avLst/>
          </a:prstGeom>
          <a:noFill/>
        </p:spPr>
        <p:txBody>
          <a:bodyPr wrap="square">
            <a:spAutoFit/>
          </a:bodyPr>
          <a:lstStyle/>
          <a:p>
            <a:pPr algn="ctr"/>
            <a:r>
              <a:rPr lang="zh-CN" altLang="en-US" sz="1400" dirty="0">
                <a:latin typeface="微软雅黑" panose="020B0503020204020204" pitchFamily="34" charset="-122"/>
                <a:ea typeface="微软雅黑" panose="020B0503020204020204" pitchFamily="34" charset="-122"/>
              </a:rPr>
              <a:t>基于显式联合建模的方法</a:t>
            </a:r>
            <a:endParaRPr lang="en-US" altLang="zh-CN" sz="1400" dirty="0">
              <a:latin typeface="微软雅黑" panose="020B0503020204020204" pitchFamily="34" charset="-122"/>
              <a:ea typeface="微软雅黑" panose="020B0503020204020204" pitchFamily="34" charset="-122"/>
            </a:endParaRPr>
          </a:p>
          <a:p>
            <a:pPr algn="ctr"/>
            <a:r>
              <a:rPr lang="zh-CN" altLang="en-US" sz="1400" dirty="0">
                <a:latin typeface="微软雅黑" panose="020B0503020204020204" pitchFamily="34" charset="-122"/>
                <a:ea typeface="微软雅黑" panose="020B0503020204020204" pitchFamily="34" charset="-122"/>
              </a:rPr>
              <a:t>（</a:t>
            </a:r>
            <a:r>
              <a:rPr lang="en-US" altLang="zh-CN" sz="1400" dirty="0">
                <a:latin typeface="微软雅黑" panose="020B0503020204020204" pitchFamily="34" charset="-122"/>
                <a:ea typeface="微软雅黑" panose="020B0503020204020204" pitchFamily="34" charset="-122"/>
              </a:rPr>
              <a:t>Single Interaction</a:t>
            </a:r>
            <a:r>
              <a:rPr lang="zh-CN" altLang="en-US" sz="1400" dirty="0">
                <a:latin typeface="微软雅黑" panose="020B0503020204020204" pitchFamily="34" charset="-122"/>
                <a:ea typeface="微软雅黑" panose="020B0503020204020204" pitchFamily="34" charset="-122"/>
              </a:rPr>
              <a:t>）</a:t>
            </a:r>
          </a:p>
        </p:txBody>
      </p:sp>
      <p:sp>
        <p:nvSpPr>
          <p:cNvPr id="37" name="文本框 36">
            <a:extLst>
              <a:ext uri="{FF2B5EF4-FFF2-40B4-BE49-F238E27FC236}">
                <a16:creationId xmlns:a16="http://schemas.microsoft.com/office/drawing/2014/main" id="{CB6E350A-E336-4C79-A5CC-6F97B915C81A}"/>
              </a:ext>
            </a:extLst>
          </p:cNvPr>
          <p:cNvSpPr txBox="1"/>
          <p:nvPr/>
        </p:nvSpPr>
        <p:spPr>
          <a:xfrm>
            <a:off x="6686284" y="3984562"/>
            <a:ext cx="5266261" cy="905248"/>
          </a:xfrm>
          <a:prstGeom prst="rect">
            <a:avLst/>
          </a:prstGeom>
          <a:noFill/>
        </p:spPr>
        <p:txBody>
          <a:bodyPr wrap="square">
            <a:spAutoFit/>
          </a:bodyPr>
          <a:lstStyle/>
          <a:p>
            <a:pPr algn="just" eaLnBrk="1">
              <a:lnSpc>
                <a:spcPct val="130000"/>
              </a:lnSpc>
            </a:pPr>
            <a:r>
              <a:rPr lang="zh-CN" altLang="en-US" sz="1400" dirty="0">
                <a:latin typeface="微软雅黑" panose="020B0503020204020204" pitchFamily="34" charset="-122"/>
                <a:ea typeface="微软雅黑" panose="020B0503020204020204" pitchFamily="34" charset="-122"/>
              </a:rPr>
              <a:t>基于显式联合建模的方法构建了交互模块，子任务间存在信息交互通道，使得模型性能有了进一步的提高</a:t>
            </a:r>
            <a:r>
              <a:rPr lang="en-US" altLang="zh-CN" sz="1400" baseline="30000" dirty="0">
                <a:latin typeface="微软雅黑" panose="020B0503020204020204" pitchFamily="34" charset="-122"/>
                <a:ea typeface="微软雅黑" panose="020B0503020204020204" pitchFamily="34" charset="-122"/>
              </a:rPr>
              <a:t>[2]</a:t>
            </a:r>
            <a:r>
              <a:rPr lang="zh-CN" altLang="en-US" sz="1400" dirty="0">
                <a:latin typeface="微软雅黑" panose="020B0503020204020204" pitchFamily="34" charset="-122"/>
                <a:ea typeface="微软雅黑" panose="020B0503020204020204" pitchFamily="34" charset="-122"/>
              </a:rPr>
              <a:t>。但是该类模型在交互模块中没有高效的信息融合手段，导致模型</a:t>
            </a:r>
            <a:r>
              <a:rPr lang="zh-CN" altLang="en-US" sz="1400" dirty="0">
                <a:solidFill>
                  <a:srgbClr val="C00000"/>
                </a:solidFill>
                <a:latin typeface="微软雅黑" panose="020B0503020204020204" pitchFamily="34" charset="-122"/>
                <a:ea typeface="微软雅黑" panose="020B0503020204020204" pitchFamily="34" charset="-122"/>
              </a:rPr>
              <a:t>泛化能力不足</a:t>
            </a:r>
            <a:r>
              <a:rPr lang="zh-CN" altLang="en-US" sz="14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p:txBody>
      </p:sp>
      <p:pic>
        <p:nvPicPr>
          <p:cNvPr id="38" name="图片 37" descr="图表, 散点图&#10;&#10;描述已自动生成">
            <a:extLst>
              <a:ext uri="{FF2B5EF4-FFF2-40B4-BE49-F238E27FC236}">
                <a16:creationId xmlns:a16="http://schemas.microsoft.com/office/drawing/2014/main" id="{8008B119-8686-9E79-FAD8-2D64E497D00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73904" y="5049180"/>
            <a:ext cx="1137363" cy="828000"/>
          </a:xfrm>
          <a:prstGeom prst="rect">
            <a:avLst/>
          </a:prstGeom>
        </p:spPr>
      </p:pic>
      <p:pic>
        <p:nvPicPr>
          <p:cNvPr id="40" name="图片 39" descr="图表, 散点图&#10;&#10;描述已自动生成">
            <a:extLst>
              <a:ext uri="{FF2B5EF4-FFF2-40B4-BE49-F238E27FC236}">
                <a16:creationId xmlns:a16="http://schemas.microsoft.com/office/drawing/2014/main" id="{A589A4DC-B170-5FFE-F7E0-290A7005C6EB}"/>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17890"/>
          <a:stretch/>
        </p:blipFill>
        <p:spPr>
          <a:xfrm>
            <a:off x="10399415" y="5049180"/>
            <a:ext cx="1457226" cy="828000"/>
          </a:xfrm>
          <a:prstGeom prst="rect">
            <a:avLst/>
          </a:prstGeom>
        </p:spPr>
      </p:pic>
      <p:pic>
        <p:nvPicPr>
          <p:cNvPr id="41" name="图片 40">
            <a:extLst>
              <a:ext uri="{FF2B5EF4-FFF2-40B4-BE49-F238E27FC236}">
                <a16:creationId xmlns:a16="http://schemas.microsoft.com/office/drawing/2014/main" id="{3F1B9766-D782-92EC-1BBC-724F14F9DC01}"/>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68241"/>
          <a:stretch/>
        </p:blipFill>
        <p:spPr bwMode="auto">
          <a:xfrm>
            <a:off x="6694042" y="5049180"/>
            <a:ext cx="1391714" cy="828000"/>
          </a:xfrm>
          <a:prstGeom prst="rect">
            <a:avLst/>
          </a:prstGeom>
          <a:noFill/>
          <a:ln>
            <a:noFill/>
          </a:ln>
        </p:spPr>
      </p:pic>
      <p:cxnSp>
        <p:nvCxnSpPr>
          <p:cNvPr id="42" name="直接连接符 41">
            <a:extLst>
              <a:ext uri="{FF2B5EF4-FFF2-40B4-BE49-F238E27FC236}">
                <a16:creationId xmlns:a16="http://schemas.microsoft.com/office/drawing/2014/main" id="{03DE1E36-6C1E-AD74-D07B-8A515DF19D98}"/>
              </a:ext>
            </a:extLst>
          </p:cNvPr>
          <p:cNvCxnSpPr>
            <a:cxnSpLocks/>
          </p:cNvCxnSpPr>
          <p:nvPr/>
        </p:nvCxnSpPr>
        <p:spPr>
          <a:xfrm>
            <a:off x="4111247" y="5029399"/>
            <a:ext cx="0" cy="197640"/>
          </a:xfrm>
          <a:prstGeom prst="line">
            <a:avLst/>
          </a:prstGeom>
          <a:ln w="19050">
            <a:tailEnd type="oval"/>
          </a:ln>
        </p:spPr>
        <p:style>
          <a:lnRef idx="1">
            <a:schemeClr val="accent1"/>
          </a:lnRef>
          <a:fillRef idx="0">
            <a:schemeClr val="accent1"/>
          </a:fillRef>
          <a:effectRef idx="0">
            <a:schemeClr val="accent1"/>
          </a:effectRef>
          <a:fontRef idx="minor">
            <a:schemeClr val="tx1"/>
          </a:fontRef>
        </p:style>
      </p:cxnSp>
      <p:sp>
        <p:nvSpPr>
          <p:cNvPr id="43" name="文本框 42">
            <a:extLst>
              <a:ext uri="{FF2B5EF4-FFF2-40B4-BE49-F238E27FC236}">
                <a16:creationId xmlns:a16="http://schemas.microsoft.com/office/drawing/2014/main" id="{B2F23953-0516-91B3-89F9-71E590B06C68}"/>
              </a:ext>
            </a:extLst>
          </p:cNvPr>
          <p:cNvSpPr txBox="1"/>
          <p:nvPr/>
        </p:nvSpPr>
        <p:spPr>
          <a:xfrm>
            <a:off x="661537" y="2430737"/>
            <a:ext cx="642375" cy="307777"/>
          </a:xfrm>
          <a:prstGeom prst="rect">
            <a:avLst/>
          </a:prstGeom>
          <a:noFill/>
        </p:spPr>
        <p:txBody>
          <a:bodyPr wrap="square">
            <a:spAutoFit/>
          </a:bodyPr>
          <a:lstStyle/>
          <a:p>
            <a:pPr algn="ctr"/>
            <a:r>
              <a:rPr lang="en-US" altLang="zh-CN" sz="1400" dirty="0">
                <a:latin typeface="微软雅黑" panose="020B0503020204020204" pitchFamily="34" charset="-122"/>
                <a:ea typeface="微软雅黑" panose="020B0503020204020204" pitchFamily="34" charset="-122"/>
              </a:rPr>
              <a:t>1996</a:t>
            </a:r>
            <a:endParaRPr lang="zh-CN" altLang="en-US" sz="1400" dirty="0">
              <a:latin typeface="微软雅黑" panose="020B0503020204020204" pitchFamily="34" charset="-122"/>
              <a:ea typeface="微软雅黑" panose="020B0503020204020204" pitchFamily="34" charset="-122"/>
            </a:endParaRPr>
          </a:p>
        </p:txBody>
      </p:sp>
      <p:sp>
        <p:nvSpPr>
          <p:cNvPr id="44" name="文本框 43">
            <a:extLst>
              <a:ext uri="{FF2B5EF4-FFF2-40B4-BE49-F238E27FC236}">
                <a16:creationId xmlns:a16="http://schemas.microsoft.com/office/drawing/2014/main" id="{2473EB2B-275C-A6F7-C781-A017F54A3C1D}"/>
              </a:ext>
            </a:extLst>
          </p:cNvPr>
          <p:cNvSpPr txBox="1"/>
          <p:nvPr/>
        </p:nvSpPr>
        <p:spPr>
          <a:xfrm>
            <a:off x="2359795" y="2794566"/>
            <a:ext cx="642375" cy="307777"/>
          </a:xfrm>
          <a:prstGeom prst="rect">
            <a:avLst/>
          </a:prstGeom>
          <a:noFill/>
        </p:spPr>
        <p:txBody>
          <a:bodyPr wrap="square">
            <a:spAutoFit/>
          </a:bodyPr>
          <a:lstStyle/>
          <a:p>
            <a:pPr algn="ctr"/>
            <a:r>
              <a:rPr lang="en-US" altLang="zh-CN" sz="1400" dirty="0">
                <a:latin typeface="微软雅黑" panose="020B0503020204020204" pitchFamily="34" charset="-122"/>
                <a:ea typeface="微软雅黑" panose="020B0503020204020204" pitchFamily="34" charset="-122"/>
              </a:rPr>
              <a:t>2009</a:t>
            </a:r>
            <a:endParaRPr lang="zh-CN" altLang="en-US" sz="1400" dirty="0">
              <a:latin typeface="微软雅黑" panose="020B0503020204020204" pitchFamily="34" charset="-122"/>
              <a:ea typeface="微软雅黑" panose="020B0503020204020204" pitchFamily="34" charset="-122"/>
            </a:endParaRPr>
          </a:p>
        </p:txBody>
      </p:sp>
      <p:sp>
        <p:nvSpPr>
          <p:cNvPr id="45" name="文本框 45">
            <a:extLst>
              <a:ext uri="{FF2B5EF4-FFF2-40B4-BE49-F238E27FC236}">
                <a16:creationId xmlns:a16="http://schemas.microsoft.com/office/drawing/2014/main" id="{F2CD43B5-411D-241E-0AAE-EECDF236851E}"/>
              </a:ext>
            </a:extLst>
          </p:cNvPr>
          <p:cNvSpPr txBox="1"/>
          <p:nvPr/>
        </p:nvSpPr>
        <p:spPr>
          <a:xfrm>
            <a:off x="5219042" y="2764182"/>
            <a:ext cx="642375" cy="307777"/>
          </a:xfrm>
          <a:prstGeom prst="rect">
            <a:avLst/>
          </a:prstGeom>
          <a:noFill/>
        </p:spPr>
        <p:txBody>
          <a:bodyPr wrap="square">
            <a:spAutoFit/>
          </a:bodyPr>
          <a:lstStyle>
            <a:defPPr>
              <a:defRPr lang="zh-CN"/>
            </a:defPPr>
            <a:lvl1pPr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1pPr>
            <a:lvl2pPr marL="4572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2pPr>
            <a:lvl3pPr marL="9144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3pPr>
            <a:lvl4pPr marL="13716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4pPr>
            <a:lvl5pPr marL="18288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5pPr>
            <a:lvl6pPr marL="22860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6pPr>
            <a:lvl7pPr marL="27432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7pPr>
            <a:lvl8pPr marL="32004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8pPr>
            <a:lvl9pPr marL="36576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9pPr>
          </a:lstStyle>
          <a:p>
            <a:pPr algn="ctr"/>
            <a:r>
              <a:rPr lang="en-US" altLang="zh-CN" sz="1400" dirty="0">
                <a:latin typeface="微软雅黑" panose="020B0503020204020204" pitchFamily="34" charset="-122"/>
                <a:ea typeface="微软雅黑" panose="020B0503020204020204" pitchFamily="34" charset="-122"/>
              </a:rPr>
              <a:t>2012</a:t>
            </a:r>
            <a:endParaRPr lang="zh-CN" altLang="en-US" sz="1400" dirty="0">
              <a:latin typeface="微软雅黑" panose="020B0503020204020204" pitchFamily="34" charset="-122"/>
              <a:ea typeface="微软雅黑" panose="020B0503020204020204" pitchFamily="34" charset="-122"/>
            </a:endParaRPr>
          </a:p>
        </p:txBody>
      </p:sp>
      <p:sp>
        <p:nvSpPr>
          <p:cNvPr id="46" name="文本框 45">
            <a:extLst>
              <a:ext uri="{FF2B5EF4-FFF2-40B4-BE49-F238E27FC236}">
                <a16:creationId xmlns:a16="http://schemas.microsoft.com/office/drawing/2014/main" id="{590C0E1F-BC36-7343-C935-93F46B916B19}"/>
              </a:ext>
            </a:extLst>
          </p:cNvPr>
          <p:cNvSpPr txBox="1"/>
          <p:nvPr/>
        </p:nvSpPr>
        <p:spPr>
          <a:xfrm>
            <a:off x="654200" y="4695393"/>
            <a:ext cx="642375" cy="307777"/>
          </a:xfrm>
          <a:prstGeom prst="rect">
            <a:avLst/>
          </a:prstGeom>
          <a:noFill/>
        </p:spPr>
        <p:txBody>
          <a:bodyPr wrap="square">
            <a:spAutoFit/>
          </a:bodyPr>
          <a:lstStyle>
            <a:defPPr>
              <a:defRPr lang="zh-CN"/>
            </a:defPPr>
            <a:lvl1pPr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1pPr>
            <a:lvl2pPr marL="4572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2pPr>
            <a:lvl3pPr marL="9144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3pPr>
            <a:lvl4pPr marL="13716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4pPr>
            <a:lvl5pPr marL="18288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5pPr>
            <a:lvl6pPr marL="22860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6pPr>
            <a:lvl7pPr marL="27432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7pPr>
            <a:lvl8pPr marL="32004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8pPr>
            <a:lvl9pPr marL="36576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9pPr>
          </a:lstStyle>
          <a:p>
            <a:pPr algn="ctr"/>
            <a:r>
              <a:rPr lang="en-US" altLang="zh-CN" sz="1400" dirty="0">
                <a:latin typeface="微软雅黑" panose="020B0503020204020204" pitchFamily="34" charset="-122"/>
                <a:ea typeface="微软雅黑" panose="020B0503020204020204" pitchFamily="34" charset="-122"/>
              </a:rPr>
              <a:t>2013</a:t>
            </a:r>
            <a:endParaRPr lang="zh-CN" altLang="en-US" sz="1400" dirty="0">
              <a:latin typeface="微软雅黑" panose="020B0503020204020204" pitchFamily="34" charset="-122"/>
              <a:ea typeface="微软雅黑" panose="020B0503020204020204" pitchFamily="34" charset="-122"/>
            </a:endParaRPr>
          </a:p>
        </p:txBody>
      </p:sp>
      <p:sp>
        <p:nvSpPr>
          <p:cNvPr id="47" name="文本框 45">
            <a:extLst>
              <a:ext uri="{FF2B5EF4-FFF2-40B4-BE49-F238E27FC236}">
                <a16:creationId xmlns:a16="http://schemas.microsoft.com/office/drawing/2014/main" id="{E7F724BF-4C0F-A46D-A98F-C843BF05B2E8}"/>
              </a:ext>
            </a:extLst>
          </p:cNvPr>
          <p:cNvSpPr txBox="1"/>
          <p:nvPr/>
        </p:nvSpPr>
        <p:spPr>
          <a:xfrm>
            <a:off x="2359794" y="5019544"/>
            <a:ext cx="642375" cy="307777"/>
          </a:xfrm>
          <a:prstGeom prst="rect">
            <a:avLst/>
          </a:prstGeom>
          <a:noFill/>
        </p:spPr>
        <p:txBody>
          <a:bodyPr wrap="square">
            <a:spAutoFit/>
          </a:bodyPr>
          <a:lstStyle>
            <a:defPPr>
              <a:defRPr lang="zh-CN"/>
            </a:defPPr>
            <a:lvl1pPr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1pPr>
            <a:lvl2pPr marL="4572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2pPr>
            <a:lvl3pPr marL="9144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3pPr>
            <a:lvl4pPr marL="13716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4pPr>
            <a:lvl5pPr marL="18288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5pPr>
            <a:lvl6pPr marL="22860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6pPr>
            <a:lvl7pPr marL="27432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7pPr>
            <a:lvl8pPr marL="32004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8pPr>
            <a:lvl9pPr marL="36576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9pPr>
          </a:lstStyle>
          <a:p>
            <a:pPr algn="ctr"/>
            <a:r>
              <a:rPr lang="en-US" altLang="zh-CN" sz="1400" dirty="0">
                <a:latin typeface="微软雅黑" panose="020B0503020204020204" pitchFamily="34" charset="-122"/>
                <a:ea typeface="微软雅黑" panose="020B0503020204020204" pitchFamily="34" charset="-122"/>
              </a:rPr>
              <a:t>2016</a:t>
            </a:r>
            <a:endParaRPr lang="zh-CN" altLang="en-US" sz="1400" dirty="0">
              <a:latin typeface="微软雅黑" panose="020B0503020204020204" pitchFamily="34" charset="-122"/>
              <a:ea typeface="微软雅黑" panose="020B0503020204020204" pitchFamily="34" charset="-122"/>
            </a:endParaRPr>
          </a:p>
        </p:txBody>
      </p:sp>
      <p:sp>
        <p:nvSpPr>
          <p:cNvPr id="51" name="文本框 45">
            <a:extLst>
              <a:ext uri="{FF2B5EF4-FFF2-40B4-BE49-F238E27FC236}">
                <a16:creationId xmlns:a16="http://schemas.microsoft.com/office/drawing/2014/main" id="{6F8F155A-70E8-AB76-E8BD-66607055D99C}"/>
              </a:ext>
            </a:extLst>
          </p:cNvPr>
          <p:cNvSpPr txBox="1"/>
          <p:nvPr/>
        </p:nvSpPr>
        <p:spPr>
          <a:xfrm>
            <a:off x="3468872" y="4735921"/>
            <a:ext cx="642375" cy="307777"/>
          </a:xfrm>
          <a:prstGeom prst="rect">
            <a:avLst/>
          </a:prstGeom>
          <a:noFill/>
        </p:spPr>
        <p:txBody>
          <a:bodyPr wrap="square">
            <a:spAutoFit/>
          </a:bodyPr>
          <a:lstStyle>
            <a:defPPr>
              <a:defRPr lang="zh-CN"/>
            </a:defPPr>
            <a:lvl1pPr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1pPr>
            <a:lvl2pPr marL="4572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2pPr>
            <a:lvl3pPr marL="9144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3pPr>
            <a:lvl4pPr marL="13716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4pPr>
            <a:lvl5pPr marL="18288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5pPr>
            <a:lvl6pPr marL="22860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6pPr>
            <a:lvl7pPr marL="27432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7pPr>
            <a:lvl8pPr marL="32004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8pPr>
            <a:lvl9pPr marL="36576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9pPr>
          </a:lstStyle>
          <a:p>
            <a:pPr algn="ctr"/>
            <a:r>
              <a:rPr lang="en-US" altLang="zh-CN" sz="1400" dirty="0">
                <a:latin typeface="微软雅黑" panose="020B0503020204020204" pitchFamily="34" charset="-122"/>
                <a:ea typeface="微软雅黑" panose="020B0503020204020204" pitchFamily="34" charset="-122"/>
              </a:rPr>
              <a:t>2018</a:t>
            </a:r>
            <a:endParaRPr lang="zh-CN" altLang="en-US" sz="1400" dirty="0">
              <a:latin typeface="微软雅黑" panose="020B0503020204020204" pitchFamily="34" charset="-122"/>
              <a:ea typeface="微软雅黑" panose="020B0503020204020204" pitchFamily="34" charset="-122"/>
            </a:endParaRPr>
          </a:p>
        </p:txBody>
      </p:sp>
      <p:sp>
        <p:nvSpPr>
          <p:cNvPr id="52" name="文本框 45">
            <a:extLst>
              <a:ext uri="{FF2B5EF4-FFF2-40B4-BE49-F238E27FC236}">
                <a16:creationId xmlns:a16="http://schemas.microsoft.com/office/drawing/2014/main" id="{2DCD8C37-7D24-39AF-7D71-1CF7AF3D145C}"/>
              </a:ext>
            </a:extLst>
          </p:cNvPr>
          <p:cNvSpPr txBox="1"/>
          <p:nvPr/>
        </p:nvSpPr>
        <p:spPr>
          <a:xfrm>
            <a:off x="5214834" y="5019544"/>
            <a:ext cx="642375" cy="307777"/>
          </a:xfrm>
          <a:prstGeom prst="rect">
            <a:avLst/>
          </a:prstGeom>
          <a:noFill/>
        </p:spPr>
        <p:txBody>
          <a:bodyPr wrap="square">
            <a:spAutoFit/>
          </a:bodyPr>
          <a:lstStyle>
            <a:defPPr>
              <a:defRPr lang="zh-CN"/>
            </a:defPPr>
            <a:lvl1pPr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1pPr>
            <a:lvl2pPr marL="4572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2pPr>
            <a:lvl3pPr marL="9144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3pPr>
            <a:lvl4pPr marL="13716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4pPr>
            <a:lvl5pPr marL="1828800" algn="l" rtl="0" eaLnBrk="0" fontAlgn="base" hangingPunct="0">
              <a:spcBef>
                <a:spcPct val="0"/>
              </a:spcBef>
              <a:spcAft>
                <a:spcPct val="0"/>
              </a:spcAft>
              <a:defRPr sz="2400" b="1" kern="1200">
                <a:solidFill>
                  <a:schemeClr val="tx1"/>
                </a:solidFill>
                <a:latin typeface="华文楷体" panose="02010600040101010101" pitchFamily="2" charset="-122"/>
                <a:ea typeface="宋体" panose="02010600030101010101" pitchFamily="2" charset="-122"/>
                <a:cs typeface="+mn-cs"/>
              </a:defRPr>
            </a:lvl5pPr>
            <a:lvl6pPr marL="22860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6pPr>
            <a:lvl7pPr marL="27432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7pPr>
            <a:lvl8pPr marL="32004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8pPr>
            <a:lvl9pPr marL="3657600" algn="l" defTabSz="914400" rtl="0" eaLnBrk="1" latinLnBrk="0" hangingPunct="1">
              <a:defRPr sz="2400" b="1" kern="1200">
                <a:solidFill>
                  <a:schemeClr val="tx1"/>
                </a:solidFill>
                <a:latin typeface="华文楷体" panose="02010600040101010101" pitchFamily="2" charset="-122"/>
                <a:ea typeface="宋体" panose="02010600030101010101" pitchFamily="2" charset="-122"/>
                <a:cs typeface="+mn-cs"/>
              </a:defRPr>
            </a:lvl9pPr>
          </a:lstStyle>
          <a:p>
            <a:pPr algn="ctr"/>
            <a:r>
              <a:rPr lang="en-US" altLang="zh-CN" sz="1400" dirty="0">
                <a:latin typeface="微软雅黑" panose="020B0503020204020204" pitchFamily="34" charset="-122"/>
                <a:ea typeface="微软雅黑" panose="020B0503020204020204" pitchFamily="34" charset="-122"/>
              </a:rPr>
              <a:t>2019</a:t>
            </a:r>
            <a:endParaRPr lang="zh-CN" altLang="en-US" sz="1400" dirty="0">
              <a:latin typeface="微软雅黑" panose="020B0503020204020204" pitchFamily="34" charset="-122"/>
              <a:ea typeface="微软雅黑" panose="020B0503020204020204" pitchFamily="34" charset="-122"/>
            </a:endParaRPr>
          </a:p>
        </p:txBody>
      </p:sp>
      <p:sp>
        <p:nvSpPr>
          <p:cNvPr id="53" name="文本框 52">
            <a:extLst>
              <a:ext uri="{FF2B5EF4-FFF2-40B4-BE49-F238E27FC236}">
                <a16:creationId xmlns:a16="http://schemas.microsoft.com/office/drawing/2014/main" id="{D0312520-AFF3-A16F-187D-D3FD4D753B21}"/>
              </a:ext>
            </a:extLst>
          </p:cNvPr>
          <p:cNvSpPr txBox="1"/>
          <p:nvPr/>
        </p:nvSpPr>
        <p:spPr>
          <a:xfrm>
            <a:off x="20538" y="5898222"/>
            <a:ext cx="12171462" cy="769441"/>
          </a:xfrm>
          <a:prstGeom prst="rect">
            <a:avLst/>
          </a:prstGeom>
          <a:noFill/>
        </p:spPr>
        <p:txBody>
          <a:bodyPr wrap="square">
            <a:spAutoFit/>
          </a:bodyPr>
          <a:lstStyle/>
          <a:p>
            <a:pPr algn="just" eaLnBrk="1"/>
            <a:r>
              <a:rPr lang="en-US" altLang="zh-CN" sz="1100" dirty="0">
                <a:latin typeface="微软雅黑" panose="020B0503020204020204" pitchFamily="34" charset="-122"/>
                <a:ea typeface="微软雅黑" panose="020B0503020204020204" pitchFamily="34" charset="-122"/>
              </a:rPr>
              <a:t>[1]Kumar A, Verma S, </a:t>
            </a:r>
            <a:r>
              <a:rPr lang="en-US" altLang="zh-CN" sz="1100" dirty="0" err="1">
                <a:latin typeface="微软雅黑" panose="020B0503020204020204" pitchFamily="34" charset="-122"/>
                <a:ea typeface="微软雅黑" panose="020B0503020204020204" pitchFamily="34" charset="-122"/>
              </a:rPr>
              <a:t>Mangla</a:t>
            </a:r>
            <a:r>
              <a:rPr lang="en-US" altLang="zh-CN" sz="1100" dirty="0">
                <a:latin typeface="微软雅黑" panose="020B0503020204020204" pitchFamily="34" charset="-122"/>
                <a:ea typeface="微软雅黑" panose="020B0503020204020204" pitchFamily="34" charset="-122"/>
              </a:rPr>
              <a:t> H. A survey of deep learning techniques in speech recognition[C]//2018 International Conference on Advances in Computing, Communication Control and Networking (ICACCCN). IEEE, 2018: 179-185.</a:t>
            </a:r>
          </a:p>
          <a:p>
            <a:pPr algn="just" eaLnBrk="1"/>
            <a:r>
              <a:rPr lang="en-US" altLang="zh-CN" sz="1100" dirty="0">
                <a:latin typeface="微软雅黑" panose="020B0503020204020204" pitchFamily="34" charset="-122"/>
                <a:ea typeface="微软雅黑" panose="020B0503020204020204" pitchFamily="34" charset="-122"/>
              </a:rPr>
              <a:t>[2] </a:t>
            </a:r>
            <a:r>
              <a:rPr lang="en-US" altLang="zh-CN" sz="1100" dirty="0" err="1">
                <a:latin typeface="微软雅黑" panose="020B0503020204020204" pitchFamily="34" charset="-122"/>
                <a:ea typeface="微软雅黑" panose="020B0503020204020204" pitchFamily="34" charset="-122"/>
              </a:rPr>
              <a:t>Louvan</a:t>
            </a:r>
            <a:r>
              <a:rPr lang="en-US" altLang="zh-CN" sz="1100" dirty="0">
                <a:latin typeface="微软雅黑" panose="020B0503020204020204" pitchFamily="34" charset="-122"/>
                <a:ea typeface="微软雅黑" panose="020B0503020204020204" pitchFamily="34" charset="-122"/>
              </a:rPr>
              <a:t> S, </a:t>
            </a:r>
            <a:r>
              <a:rPr lang="en-US" altLang="zh-CN" sz="1100" dirty="0" err="1">
                <a:latin typeface="微软雅黑" panose="020B0503020204020204" pitchFamily="34" charset="-122"/>
                <a:ea typeface="微软雅黑" panose="020B0503020204020204" pitchFamily="34" charset="-122"/>
              </a:rPr>
              <a:t>Magnini</a:t>
            </a:r>
            <a:r>
              <a:rPr lang="en-US" altLang="zh-CN" sz="1100" dirty="0">
                <a:latin typeface="微软雅黑" panose="020B0503020204020204" pitchFamily="34" charset="-122"/>
                <a:ea typeface="微软雅黑" panose="020B0503020204020204" pitchFamily="34" charset="-122"/>
              </a:rPr>
              <a:t> B. Recent Neural Methods on Slot Filling and Intent Classification for Task-Oriented Dialogue Systems: A Survey[C]//Proceedings of the 28th International Conference on Computational Linguistics. 2020: 480-496.</a:t>
            </a:r>
          </a:p>
        </p:txBody>
      </p:sp>
    </p:spTree>
    <p:extLst>
      <p:ext uri="{BB962C8B-B14F-4D97-AF65-F5344CB8AC3E}">
        <p14:creationId xmlns:p14="http://schemas.microsoft.com/office/powerpoint/2010/main" val="1922323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
            <a:extLst>
              <a:ext uri="{FF2B5EF4-FFF2-40B4-BE49-F238E27FC236}">
                <a16:creationId xmlns:a16="http://schemas.microsoft.com/office/drawing/2014/main" id="{45E83F03-B688-41AE-BA21-A27513668746}"/>
              </a:ext>
            </a:extLst>
          </p:cNvPr>
          <p:cNvSpPr txBox="1">
            <a:spLocks noChangeArrowheads="1"/>
          </p:cNvSpPr>
          <p:nvPr/>
        </p:nvSpPr>
        <p:spPr bwMode="auto">
          <a:xfrm>
            <a:off x="192082" y="669323"/>
            <a:ext cx="5508625"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1.2 </a:t>
            </a:r>
            <a:r>
              <a:rPr lang="zh-CN" altLang="en-US" sz="2000" dirty="0">
                <a:latin typeface="微软雅黑" panose="020B0503020204020204" pitchFamily="34" charset="-122"/>
                <a:ea typeface="微软雅黑" panose="020B0503020204020204" pitchFamily="34" charset="-122"/>
              </a:rPr>
              <a:t>研究目标</a:t>
            </a:r>
            <a:r>
              <a:rPr lang="en-US" altLang="zh-CN" sz="2000" dirty="0">
                <a:latin typeface="微软雅黑" panose="020B0503020204020204" pitchFamily="34" charset="-122"/>
                <a:ea typeface="微软雅黑" panose="020B0503020204020204" pitchFamily="34" charset="-122"/>
              </a:rPr>
              <a:t>—</a:t>
            </a:r>
            <a:r>
              <a:rPr lang="zh-CN" altLang="en-US" sz="2000" dirty="0">
                <a:solidFill>
                  <a:schemeClr val="accent2">
                    <a:lumMod val="75000"/>
                  </a:schemeClr>
                </a:solidFill>
                <a:latin typeface="微软雅黑" panose="020B0503020204020204" pitchFamily="34" charset="-122"/>
                <a:ea typeface="微软雅黑" panose="020B0503020204020204" pitchFamily="34" charset="-122"/>
              </a:rPr>
              <a:t>研究目标与研究内容</a:t>
            </a:r>
          </a:p>
        </p:txBody>
      </p:sp>
      <p:grpSp>
        <p:nvGrpSpPr>
          <p:cNvPr id="58" name="组合 57">
            <a:extLst>
              <a:ext uri="{FF2B5EF4-FFF2-40B4-BE49-F238E27FC236}">
                <a16:creationId xmlns:a16="http://schemas.microsoft.com/office/drawing/2014/main" id="{8FD73F01-AFA6-498E-AEAB-70607FB48ACF}"/>
              </a:ext>
            </a:extLst>
          </p:cNvPr>
          <p:cNvGrpSpPr/>
          <p:nvPr/>
        </p:nvGrpSpPr>
        <p:grpSpPr>
          <a:xfrm>
            <a:off x="6066295" y="32674"/>
            <a:ext cx="1019736" cy="359995"/>
            <a:chOff x="475096" y="3357001"/>
            <a:chExt cx="1444962" cy="359995"/>
          </a:xfrm>
          <a:effectLst>
            <a:outerShdw blurRad="50800" dist="38100" dir="2700000" algn="tl" rotWithShape="0">
              <a:prstClr val="black">
                <a:alpha val="40000"/>
              </a:prstClr>
            </a:outerShdw>
          </a:effectLst>
        </p:grpSpPr>
        <p:sp>
          <p:nvSpPr>
            <p:cNvPr id="61" name="流程图: 手动输入 60">
              <a:extLst>
                <a:ext uri="{FF2B5EF4-FFF2-40B4-BE49-F238E27FC236}">
                  <a16:creationId xmlns:a16="http://schemas.microsoft.com/office/drawing/2014/main" id="{894F1430-A35F-4991-96E4-59B4EF1FEB33}"/>
                </a:ext>
              </a:extLst>
            </p:cNvPr>
            <p:cNvSpPr/>
            <p:nvPr/>
          </p:nvSpPr>
          <p:spPr>
            <a:xfrm>
              <a:off x="480079" y="3357001"/>
              <a:ext cx="1439979" cy="338554"/>
            </a:xfrm>
            <a:prstGeom prst="flowChartManualInpu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a:extLst>
                <a:ext uri="{FF2B5EF4-FFF2-40B4-BE49-F238E27FC236}">
                  <a16:creationId xmlns:a16="http://schemas.microsoft.com/office/drawing/2014/main" id="{F3B0F2DC-BD2B-44E6-9DD3-03CB991EE807}"/>
                </a:ext>
              </a:extLst>
            </p:cNvPr>
            <p:cNvSpPr txBox="1"/>
            <p:nvPr/>
          </p:nvSpPr>
          <p:spPr>
            <a:xfrm>
              <a:off x="475096" y="3378442"/>
              <a:ext cx="1444962" cy="338554"/>
            </a:xfrm>
            <a:prstGeom prst="rect">
              <a:avLst/>
            </a:prstGeom>
            <a:noFill/>
            <a:ln>
              <a:noFill/>
            </a:ln>
          </p:spPr>
          <p:txBody>
            <a:bodyPr wrap="square" rtlCol="0">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研究目标</a:t>
              </a:r>
            </a:p>
          </p:txBody>
        </p:sp>
      </p:grpSp>
      <p:grpSp>
        <p:nvGrpSpPr>
          <p:cNvPr id="65" name="组合 64">
            <a:extLst>
              <a:ext uri="{FF2B5EF4-FFF2-40B4-BE49-F238E27FC236}">
                <a16:creationId xmlns:a16="http://schemas.microsoft.com/office/drawing/2014/main" id="{E4110C9E-8356-4041-9BB8-96D8969D4C13}"/>
              </a:ext>
            </a:extLst>
          </p:cNvPr>
          <p:cNvGrpSpPr/>
          <p:nvPr/>
        </p:nvGrpSpPr>
        <p:grpSpPr>
          <a:xfrm>
            <a:off x="9804412" y="45047"/>
            <a:ext cx="2191557" cy="338554"/>
            <a:chOff x="4562654" y="3357001"/>
            <a:chExt cx="1071054" cy="338554"/>
          </a:xfrm>
        </p:grpSpPr>
        <p:sp>
          <p:nvSpPr>
            <p:cNvPr id="71" name="矩形 70">
              <a:extLst>
                <a:ext uri="{FF2B5EF4-FFF2-40B4-BE49-F238E27FC236}">
                  <a16:creationId xmlns:a16="http://schemas.microsoft.com/office/drawing/2014/main" id="{07D168F7-555A-49D7-A777-30466E66950D}"/>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294BE070-B2EA-4F6C-9298-7FBDB8BE403B}"/>
                </a:ext>
              </a:extLst>
            </p:cNvPr>
            <p:cNvSpPr txBox="1"/>
            <p:nvPr/>
          </p:nvSpPr>
          <p:spPr>
            <a:xfrm>
              <a:off x="4584021" y="3357001"/>
              <a:ext cx="1049687"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学术指标与成果指标</a:t>
              </a:r>
            </a:p>
          </p:txBody>
        </p:sp>
      </p:grpSp>
      <p:grpSp>
        <p:nvGrpSpPr>
          <p:cNvPr id="74" name="组合 73">
            <a:extLst>
              <a:ext uri="{FF2B5EF4-FFF2-40B4-BE49-F238E27FC236}">
                <a16:creationId xmlns:a16="http://schemas.microsoft.com/office/drawing/2014/main" id="{96CB5ECA-C0D2-41DA-A379-18EA4836FC61}"/>
              </a:ext>
            </a:extLst>
          </p:cNvPr>
          <p:cNvGrpSpPr/>
          <p:nvPr/>
        </p:nvGrpSpPr>
        <p:grpSpPr>
          <a:xfrm>
            <a:off x="7199749" y="44301"/>
            <a:ext cx="2568659" cy="338554"/>
            <a:chOff x="4562654" y="3357001"/>
            <a:chExt cx="1071054" cy="338554"/>
          </a:xfrm>
        </p:grpSpPr>
        <p:sp>
          <p:nvSpPr>
            <p:cNvPr id="75" name="矩形 74">
              <a:extLst>
                <a:ext uri="{FF2B5EF4-FFF2-40B4-BE49-F238E27FC236}">
                  <a16:creationId xmlns:a16="http://schemas.microsoft.com/office/drawing/2014/main" id="{3B714565-F741-4719-9484-71693C696206}"/>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文本框 75">
              <a:extLst>
                <a:ext uri="{FF2B5EF4-FFF2-40B4-BE49-F238E27FC236}">
                  <a16:creationId xmlns:a16="http://schemas.microsoft.com/office/drawing/2014/main" id="{EA841BB2-FE2E-4448-89F8-D67C45E3105E}"/>
                </a:ext>
              </a:extLst>
            </p:cNvPr>
            <p:cNvSpPr txBox="1"/>
            <p:nvPr/>
          </p:nvSpPr>
          <p:spPr>
            <a:xfrm>
              <a:off x="4584021" y="3357001"/>
              <a:ext cx="1049687"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论文工作进度</a:t>
              </a:r>
            </a:p>
          </p:txBody>
        </p:sp>
      </p:grpSp>
      <p:sp>
        <p:nvSpPr>
          <p:cNvPr id="3" name="文本框 2">
            <a:extLst>
              <a:ext uri="{FF2B5EF4-FFF2-40B4-BE49-F238E27FC236}">
                <a16:creationId xmlns:a16="http://schemas.microsoft.com/office/drawing/2014/main" id="{ACBD9EDC-63C0-FE75-551A-FAD8EB0D222F}"/>
              </a:ext>
            </a:extLst>
          </p:cNvPr>
          <p:cNvSpPr txBox="1"/>
          <p:nvPr/>
        </p:nvSpPr>
        <p:spPr>
          <a:xfrm>
            <a:off x="443372" y="1736812"/>
            <a:ext cx="11593288" cy="1750864"/>
          </a:xfrm>
          <a:prstGeom prst="rect">
            <a:avLst/>
          </a:prstGeom>
          <a:noFill/>
          <a:ln w="9525">
            <a:noFill/>
          </a:ln>
        </p:spPr>
        <p:txBody>
          <a:bodyPr wrap="square">
            <a:spAutoFit/>
          </a:bodyPr>
          <a:lstStyle/>
          <a:p>
            <a:pPr marL="342900" indent="-342900" algn="just" eaLnBrk="1" latinLnBrk="1">
              <a:lnSpc>
                <a:spcPct val="200000"/>
              </a:lnSpc>
              <a:buFont typeface="+mj-ea"/>
              <a:buAutoNum type="circleNumDbPlain"/>
            </a:pPr>
            <a:r>
              <a:rPr lang="zh-CN" altLang="en-US" sz="1400" dirty="0">
                <a:latin typeface="微软雅黑" panose="020B0503020204020204" pitchFamily="34" charset="-122"/>
                <a:ea typeface="微软雅黑" panose="020B0503020204020204" pitchFamily="34" charset="-122"/>
              </a:rPr>
              <a:t>针对基于深度编</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解码器的自动语音识别模型</a:t>
            </a:r>
            <a:r>
              <a:rPr lang="zh-CN" altLang="en-US" sz="1400" dirty="0">
                <a:solidFill>
                  <a:srgbClr val="C00000"/>
                </a:solidFill>
                <a:latin typeface="微软雅黑" panose="020B0503020204020204" pitchFamily="34" charset="-122"/>
                <a:ea typeface="微软雅黑" panose="020B0503020204020204" pitchFamily="34" charset="-122"/>
              </a:rPr>
              <a:t>参数量庞大</a:t>
            </a:r>
            <a:r>
              <a:rPr lang="zh-CN" altLang="en-US" sz="1400" dirty="0">
                <a:latin typeface="微软雅黑" panose="020B0503020204020204" pitchFamily="34" charset="-122"/>
                <a:ea typeface="微软雅黑" panose="020B0503020204020204" pitchFamily="34" charset="-122"/>
              </a:rPr>
              <a:t>的问题，探索基于</a:t>
            </a:r>
            <a:r>
              <a:rPr lang="zh-CN" altLang="en-US" sz="1400" dirty="0">
                <a:solidFill>
                  <a:srgbClr val="C00000"/>
                </a:solidFill>
                <a:latin typeface="微软雅黑" panose="020B0503020204020204" pitchFamily="34" charset="-122"/>
                <a:ea typeface="微软雅黑" panose="020B0503020204020204" pitchFamily="34" charset="-122"/>
              </a:rPr>
              <a:t>残差分组线性变换的解码器结构</a:t>
            </a:r>
            <a:r>
              <a:rPr lang="zh-CN" altLang="en-US" sz="1400" dirty="0">
                <a:latin typeface="微软雅黑" panose="020B0503020204020204" pitchFamily="34" charset="-122"/>
                <a:ea typeface="微软雅黑" panose="020B0503020204020204" pitchFamily="34" charset="-122"/>
              </a:rPr>
              <a:t>，降低模型</a:t>
            </a:r>
            <a:r>
              <a:rPr lang="zh-CN" altLang="en-US" sz="1400" dirty="0">
                <a:solidFill>
                  <a:srgbClr val="C00000"/>
                </a:solidFill>
                <a:latin typeface="微软雅黑" panose="020B0503020204020204" pitchFamily="34" charset="-122"/>
                <a:ea typeface="微软雅黑" panose="020B0503020204020204" pitchFamily="34" charset="-122"/>
              </a:rPr>
              <a:t>参数量和计算复杂度</a:t>
            </a:r>
            <a:r>
              <a:rPr lang="zh-CN" altLang="en-US" sz="14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a:p>
            <a:pPr marL="342900" indent="-342900" algn="just" eaLnBrk="1" latinLnBrk="1">
              <a:lnSpc>
                <a:spcPct val="200000"/>
              </a:lnSpc>
              <a:buFont typeface="+mj-ea"/>
              <a:buAutoNum type="circleNumDbPlain"/>
            </a:pPr>
            <a:r>
              <a:rPr lang="zh-CN" altLang="en-US" sz="1400" dirty="0">
                <a:latin typeface="微软雅黑" panose="020B0503020204020204" pitchFamily="34" charset="-122"/>
                <a:ea typeface="微软雅黑" panose="020B0503020204020204" pitchFamily="34" charset="-122"/>
              </a:rPr>
              <a:t>针对基于显式联合建模的自然语言理解模型</a:t>
            </a:r>
            <a:r>
              <a:rPr lang="zh-CN" altLang="en-US" sz="1400" dirty="0">
                <a:solidFill>
                  <a:srgbClr val="C00000"/>
                </a:solidFill>
                <a:latin typeface="微软雅黑" panose="020B0503020204020204" pitchFamily="34" charset="-122"/>
                <a:ea typeface="微软雅黑" panose="020B0503020204020204" pitchFamily="34" charset="-122"/>
              </a:rPr>
              <a:t>泛化能力不足</a:t>
            </a:r>
            <a:r>
              <a:rPr lang="zh-CN" altLang="en-US" sz="1400" dirty="0">
                <a:latin typeface="微软雅黑" panose="020B0503020204020204" pitchFamily="34" charset="-122"/>
                <a:ea typeface="微软雅黑" panose="020B0503020204020204" pitchFamily="34" charset="-122"/>
              </a:rPr>
              <a:t>的问题，探索基于</a:t>
            </a:r>
            <a:r>
              <a:rPr lang="zh-CN" altLang="en-US" sz="1400" dirty="0">
                <a:solidFill>
                  <a:srgbClr val="C00000"/>
                </a:solidFill>
                <a:latin typeface="微软雅黑" panose="020B0503020204020204" pitchFamily="34" charset="-122"/>
                <a:ea typeface="微软雅黑" panose="020B0503020204020204" pitchFamily="34" charset="-122"/>
              </a:rPr>
              <a:t>标签感知的图交互模型</a:t>
            </a:r>
            <a:r>
              <a:rPr lang="zh-CN" altLang="en-US" sz="1400" dirty="0">
                <a:latin typeface="微软雅黑" panose="020B0503020204020204" pitchFamily="34" charset="-122"/>
                <a:ea typeface="微软雅黑" panose="020B0503020204020204" pitchFamily="34" charset="-122"/>
              </a:rPr>
              <a:t>，提高模型的</a:t>
            </a:r>
            <a:r>
              <a:rPr lang="zh-CN" altLang="en-US" sz="1400" dirty="0">
                <a:solidFill>
                  <a:srgbClr val="C00000"/>
                </a:solidFill>
                <a:latin typeface="微软雅黑" panose="020B0503020204020204" pitchFamily="34" charset="-122"/>
                <a:ea typeface="微软雅黑" panose="020B0503020204020204" pitchFamily="34" charset="-122"/>
              </a:rPr>
              <a:t>泛化能力和预测精度</a:t>
            </a:r>
            <a:r>
              <a:rPr lang="zh-CN" altLang="en-US" sz="14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a:p>
            <a:pPr marL="342900" indent="-342900" algn="just" eaLnBrk="1" latinLnBrk="1">
              <a:lnSpc>
                <a:spcPct val="200000"/>
              </a:lnSpc>
              <a:buFont typeface="+mj-ea"/>
              <a:buAutoNum type="circleNumDbPlain"/>
            </a:pPr>
            <a:r>
              <a:rPr lang="zh-CN" altLang="en-US" sz="1400" dirty="0">
                <a:latin typeface="微软雅黑" panose="020B0503020204020204" pitchFamily="34" charset="-122"/>
                <a:ea typeface="微软雅黑" panose="020B0503020204020204" pitchFamily="34" charset="-122"/>
              </a:rPr>
              <a:t>针对“云</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端”方式运行的车载智能语音对话存在</a:t>
            </a:r>
            <a:r>
              <a:rPr lang="zh-CN" altLang="en-US" sz="1400" dirty="0">
                <a:solidFill>
                  <a:srgbClr val="C00000"/>
                </a:solidFill>
                <a:latin typeface="微软雅黑" panose="020B0503020204020204" pitchFamily="34" charset="-122"/>
                <a:ea typeface="微软雅黑" panose="020B0503020204020204" pitchFamily="34" charset="-122"/>
              </a:rPr>
              <a:t>数据安全隐患</a:t>
            </a:r>
            <a:r>
              <a:rPr lang="zh-CN" altLang="en-US" sz="1400" dirty="0">
                <a:latin typeface="微软雅黑" panose="020B0503020204020204" pitchFamily="34" charset="-122"/>
                <a:ea typeface="微软雅黑" panose="020B0503020204020204" pitchFamily="34" charset="-122"/>
              </a:rPr>
              <a:t>的问题，探索面向车载嵌入式设备的</a:t>
            </a:r>
            <a:r>
              <a:rPr lang="zh-CN" altLang="en-US" sz="1400" dirty="0">
                <a:solidFill>
                  <a:srgbClr val="C00000"/>
                </a:solidFill>
                <a:latin typeface="微软雅黑" panose="020B0503020204020204" pitchFamily="34" charset="-122"/>
                <a:ea typeface="微软雅黑" panose="020B0503020204020204" pitchFamily="34" charset="-122"/>
              </a:rPr>
              <a:t>本地语音对话系统集成与验证</a:t>
            </a:r>
            <a:r>
              <a:rPr lang="zh-CN" altLang="en-US" sz="1400" dirty="0">
                <a:latin typeface="微软雅黑" panose="020B0503020204020204" pitchFamily="34" charset="-122"/>
                <a:ea typeface="微软雅黑" panose="020B0503020204020204" pitchFamily="34" charset="-122"/>
              </a:rPr>
              <a:t>，实现车载智能语音对话系统的</a:t>
            </a:r>
            <a:r>
              <a:rPr lang="zh-CN" altLang="en-US" sz="1400" dirty="0">
                <a:solidFill>
                  <a:srgbClr val="C00000"/>
                </a:solidFill>
                <a:latin typeface="微软雅黑" panose="020B0503020204020204" pitchFamily="34" charset="-122"/>
                <a:ea typeface="微软雅黑" panose="020B0503020204020204" pitchFamily="34" charset="-122"/>
              </a:rPr>
              <a:t>离线运行</a:t>
            </a:r>
            <a:r>
              <a:rPr lang="zh-CN" altLang="en-US" sz="1400" dirty="0">
                <a:latin typeface="微软雅黑" panose="020B0503020204020204" pitchFamily="34" charset="-122"/>
                <a:ea typeface="微软雅黑" panose="020B0503020204020204" pitchFamily="34" charset="-122"/>
              </a:rPr>
              <a:t>。</a:t>
            </a:r>
          </a:p>
        </p:txBody>
      </p:sp>
      <p:sp>
        <p:nvSpPr>
          <p:cNvPr id="4" name="矩形 3">
            <a:extLst>
              <a:ext uri="{FF2B5EF4-FFF2-40B4-BE49-F238E27FC236}">
                <a16:creationId xmlns:a16="http://schemas.microsoft.com/office/drawing/2014/main" id="{260ECF8A-1032-5974-0F2D-227A15337FFE}"/>
              </a:ext>
            </a:extLst>
          </p:cNvPr>
          <p:cNvSpPr/>
          <p:nvPr/>
        </p:nvSpPr>
        <p:spPr>
          <a:xfrm>
            <a:off x="659397" y="3903673"/>
            <a:ext cx="3312367" cy="257069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9AF82327-8A4E-7F3D-0DF5-93E92CAC112E}"/>
              </a:ext>
            </a:extLst>
          </p:cNvPr>
          <p:cNvSpPr txBox="1"/>
          <p:nvPr/>
        </p:nvSpPr>
        <p:spPr>
          <a:xfrm>
            <a:off x="651089" y="3889072"/>
            <a:ext cx="3312367" cy="701346"/>
          </a:xfrm>
          <a:prstGeom prst="rect">
            <a:avLst/>
          </a:prstGeom>
          <a:noFill/>
          <a:ln w="9525">
            <a:noFill/>
          </a:ln>
        </p:spPr>
        <p:txBody>
          <a:bodyPr wrap="square">
            <a:spAutoFit/>
          </a:bodyPr>
          <a:lstStyle/>
          <a:p>
            <a:pPr algn="ctr" latinLnBrk="1">
              <a:lnSpc>
                <a:spcPct val="130000"/>
              </a:lnSpc>
            </a:pPr>
            <a:r>
              <a:rPr lang="zh-CN" altLang="en-US" sz="1600" dirty="0">
                <a:latin typeface="微软雅黑" panose="020B0503020204020204" pitchFamily="34" charset="-122"/>
                <a:ea typeface="微软雅黑" panose="020B0503020204020204" pitchFamily="34" charset="-122"/>
              </a:rPr>
              <a:t>基于</a:t>
            </a:r>
            <a:r>
              <a:rPr lang="zh-CN" altLang="en-US" sz="1600" dirty="0">
                <a:solidFill>
                  <a:srgbClr val="C00000"/>
                </a:solidFill>
                <a:latin typeface="微软雅黑" panose="020B0503020204020204" pitchFamily="34" charset="-122"/>
                <a:ea typeface="微软雅黑" panose="020B0503020204020204" pitchFamily="34" charset="-122"/>
              </a:rPr>
              <a:t>残差分组线性变换</a:t>
            </a:r>
            <a:endParaRPr lang="en-US" altLang="zh-CN" sz="1600" dirty="0">
              <a:solidFill>
                <a:srgbClr val="C00000"/>
              </a:solidFill>
              <a:latin typeface="微软雅黑" panose="020B0503020204020204" pitchFamily="34" charset="-122"/>
              <a:ea typeface="微软雅黑" panose="020B0503020204020204" pitchFamily="34" charset="-122"/>
            </a:endParaRPr>
          </a:p>
          <a:p>
            <a:pPr algn="ctr" latinLnBrk="1">
              <a:lnSpc>
                <a:spcPct val="130000"/>
              </a:lnSpc>
            </a:pPr>
            <a:r>
              <a:rPr lang="zh-CN" altLang="en-US" sz="1600" dirty="0">
                <a:latin typeface="微软雅黑" panose="020B0503020204020204" pitchFamily="34" charset="-122"/>
                <a:ea typeface="微软雅黑" panose="020B0503020204020204" pitchFamily="34" charset="-122"/>
              </a:rPr>
              <a:t>解码器的自动语音识别</a:t>
            </a:r>
          </a:p>
        </p:txBody>
      </p:sp>
      <p:sp>
        <p:nvSpPr>
          <p:cNvPr id="6" name="文本框 5">
            <a:extLst>
              <a:ext uri="{FF2B5EF4-FFF2-40B4-BE49-F238E27FC236}">
                <a16:creationId xmlns:a16="http://schemas.microsoft.com/office/drawing/2014/main" id="{A7C45F92-671D-3142-71B4-B90A376D38C7}"/>
              </a:ext>
            </a:extLst>
          </p:cNvPr>
          <p:cNvSpPr txBox="1"/>
          <p:nvPr/>
        </p:nvSpPr>
        <p:spPr>
          <a:xfrm>
            <a:off x="653546" y="4581414"/>
            <a:ext cx="3302858" cy="1869230"/>
          </a:xfrm>
          <a:prstGeom prst="rect">
            <a:avLst/>
          </a:prstGeom>
          <a:noFill/>
          <a:ln w="9525">
            <a:noFill/>
          </a:ln>
        </p:spPr>
        <p:txBody>
          <a:bodyPr wrap="square">
            <a:spAutoFit/>
          </a:bodyPr>
          <a:lstStyle/>
          <a:p>
            <a:pPr algn="just" eaLnBrk="1" latinLnBrk="1">
              <a:lnSpc>
                <a:spcPct val="140000"/>
              </a:lnSpc>
            </a:pPr>
            <a:r>
              <a:rPr lang="zh-CN" altLang="en-US" sz="1400" dirty="0">
                <a:latin typeface="微软雅黑" panose="020B0503020204020204" pitchFamily="34" charset="-122"/>
                <a:ea typeface="微软雅黑" panose="020B0503020204020204" pitchFamily="34" charset="-122"/>
              </a:rPr>
              <a:t>首先引入残差分组线性变换方法，设计含有扩张和收缩操作的缩放单元，其次建立逐块缩放机制并将缩放单元放置于解码器自注意力模块前，最后耦合词嵌入层和前馈网络，实现自动语音识别模型</a:t>
            </a:r>
            <a:r>
              <a:rPr lang="zh-CN" altLang="en-US" sz="1400" dirty="0">
                <a:solidFill>
                  <a:srgbClr val="C00000"/>
                </a:solidFill>
                <a:latin typeface="微软雅黑" panose="020B0503020204020204" pitchFamily="34" charset="-122"/>
                <a:ea typeface="微软雅黑" panose="020B0503020204020204" pitchFamily="34" charset="-122"/>
              </a:rPr>
              <a:t>参数量和计算复杂度的降低</a:t>
            </a:r>
            <a:r>
              <a:rPr lang="zh-CN" altLang="en-US" sz="1400" dirty="0">
                <a:latin typeface="微软雅黑" panose="020B0503020204020204" pitchFamily="34" charset="-122"/>
                <a:ea typeface="微软雅黑" panose="020B0503020204020204" pitchFamily="34" charset="-122"/>
              </a:rPr>
              <a:t>。</a:t>
            </a:r>
            <a:endParaRPr lang="zh-CN" altLang="en-US"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文本框 6">
            <a:extLst>
              <a:ext uri="{FF2B5EF4-FFF2-40B4-BE49-F238E27FC236}">
                <a16:creationId xmlns:a16="http://schemas.microsoft.com/office/drawing/2014/main" id="{FAC7F6AE-F4A4-B2C2-155A-F3A1B601BD53}"/>
              </a:ext>
            </a:extLst>
          </p:cNvPr>
          <p:cNvSpPr txBox="1"/>
          <p:nvPr/>
        </p:nvSpPr>
        <p:spPr>
          <a:xfrm>
            <a:off x="4434276" y="4605019"/>
            <a:ext cx="3312366" cy="1880130"/>
          </a:xfrm>
          <a:prstGeom prst="rect">
            <a:avLst/>
          </a:prstGeom>
          <a:noFill/>
          <a:ln w="9525">
            <a:noFill/>
          </a:ln>
        </p:spPr>
        <p:txBody>
          <a:bodyPr wrap="square">
            <a:spAutoFit/>
          </a:bodyPr>
          <a:lstStyle/>
          <a:p>
            <a:pPr algn="just" eaLnBrk="1" latinLnBrk="1">
              <a:lnSpc>
                <a:spcPct val="120000"/>
              </a:lnSpc>
            </a:pPr>
            <a:r>
              <a:rPr lang="zh-CN" altLang="en-US" sz="1400" dirty="0">
                <a:latin typeface="微软雅黑" panose="020B0503020204020204" pitchFamily="34" charset="-122"/>
                <a:ea typeface="微软雅黑" panose="020B0503020204020204" pitchFamily="34" charset="-122"/>
              </a:rPr>
              <a:t>首先构造标签感知模块，捕获话语与显式标签语义之间的相关性以提供丰富的先验知识，其次搭建全局图交互模块，对句子级的意图</a:t>
            </a:r>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槽位交互建模以进行全局优化，最后聚合所有交互信息，实现自然语言理解模型</a:t>
            </a:r>
            <a:r>
              <a:rPr lang="zh-CN" altLang="en-US" sz="1400" dirty="0">
                <a:solidFill>
                  <a:srgbClr val="C00000"/>
                </a:solidFill>
                <a:latin typeface="微软雅黑" panose="020B0503020204020204" pitchFamily="34" charset="-122"/>
                <a:ea typeface="微软雅黑" panose="020B0503020204020204" pitchFamily="34" charset="-122"/>
              </a:rPr>
              <a:t>泛化能力和预测精度的提升</a:t>
            </a:r>
            <a:r>
              <a:rPr lang="zh-CN" altLang="en-US" sz="1400" dirty="0">
                <a:latin typeface="微软雅黑" panose="020B0503020204020204" pitchFamily="34" charset="-122"/>
                <a:ea typeface="微软雅黑" panose="020B0503020204020204" pitchFamily="34" charset="-122"/>
              </a:rPr>
              <a:t>。</a:t>
            </a:r>
          </a:p>
        </p:txBody>
      </p:sp>
      <p:sp>
        <p:nvSpPr>
          <p:cNvPr id="8" name="文本框 7">
            <a:extLst>
              <a:ext uri="{FF2B5EF4-FFF2-40B4-BE49-F238E27FC236}">
                <a16:creationId xmlns:a16="http://schemas.microsoft.com/office/drawing/2014/main" id="{6B6809B5-D8E2-D697-13E4-96E9977057F8}"/>
              </a:ext>
            </a:extLst>
          </p:cNvPr>
          <p:cNvSpPr txBox="1"/>
          <p:nvPr/>
        </p:nvSpPr>
        <p:spPr>
          <a:xfrm>
            <a:off x="8205373" y="4582194"/>
            <a:ext cx="3329838" cy="1869358"/>
          </a:xfrm>
          <a:prstGeom prst="rect">
            <a:avLst/>
          </a:prstGeom>
          <a:noFill/>
          <a:ln w="9525">
            <a:noFill/>
          </a:ln>
        </p:spPr>
        <p:txBody>
          <a:bodyPr wrap="square">
            <a:spAutoFit/>
          </a:bodyPr>
          <a:lstStyle/>
          <a:p>
            <a:pPr algn="just" eaLnBrk="1" latinLnBrk="1">
              <a:lnSpc>
                <a:spcPct val="140000"/>
              </a:lnSpc>
            </a:pPr>
            <a:r>
              <a:rPr lang="zh-CN" altLang="en-US" sz="1400" dirty="0">
                <a:latin typeface="微软雅黑" panose="020B0503020204020204" pitchFamily="34" charset="-122"/>
                <a:ea typeface="微软雅黑" panose="020B0503020204020204" pitchFamily="34" charset="-122"/>
              </a:rPr>
              <a:t>首先根据车身结构选择嵌入式设备，其次构建特定场景下的驾驶数据集，接着训练自动语音识别、自然语言理解等模型并进行集成与移植，最后根据实际用车环境搭建配套硬件平台，实现</a:t>
            </a:r>
            <a:r>
              <a:rPr lang="zh-CN" altLang="en-US" sz="1400" dirty="0">
                <a:solidFill>
                  <a:srgbClr val="C00000"/>
                </a:solidFill>
                <a:latin typeface="微软雅黑" panose="020B0503020204020204" pitchFamily="34" charset="-122"/>
                <a:ea typeface="微软雅黑" panose="020B0503020204020204" pitchFamily="34" charset="-122"/>
              </a:rPr>
              <a:t>数据安全、自然实时的离线智能语音对话</a:t>
            </a:r>
            <a:r>
              <a:rPr lang="zh-CN" altLang="en-US" sz="1400" dirty="0">
                <a:latin typeface="微软雅黑" panose="020B0503020204020204" pitchFamily="34" charset="-122"/>
                <a:ea typeface="微软雅黑" panose="020B0503020204020204" pitchFamily="34" charset="-122"/>
              </a:rPr>
              <a:t>。</a:t>
            </a:r>
          </a:p>
        </p:txBody>
      </p:sp>
      <p:sp>
        <p:nvSpPr>
          <p:cNvPr id="9" name="文本框 8">
            <a:extLst>
              <a:ext uri="{FF2B5EF4-FFF2-40B4-BE49-F238E27FC236}">
                <a16:creationId xmlns:a16="http://schemas.microsoft.com/office/drawing/2014/main" id="{C988CE38-276F-4F96-298B-2870A66E8415}"/>
              </a:ext>
            </a:extLst>
          </p:cNvPr>
          <p:cNvSpPr txBox="1"/>
          <p:nvPr/>
        </p:nvSpPr>
        <p:spPr>
          <a:xfrm>
            <a:off x="4440541" y="3896754"/>
            <a:ext cx="3296055" cy="701346"/>
          </a:xfrm>
          <a:prstGeom prst="rect">
            <a:avLst/>
          </a:prstGeom>
          <a:noFill/>
          <a:ln w="9525">
            <a:noFill/>
          </a:ln>
        </p:spPr>
        <p:txBody>
          <a:bodyPr wrap="square">
            <a:spAutoFit/>
          </a:bodyPr>
          <a:lstStyle/>
          <a:p>
            <a:pPr algn="ctr" latinLnBrk="1">
              <a:lnSpc>
                <a:spcPct val="130000"/>
              </a:lnSpc>
            </a:pPr>
            <a:r>
              <a:rPr lang="zh-CN" altLang="en-US" sz="1600" dirty="0">
                <a:latin typeface="微软雅黑" panose="020B0503020204020204" pitchFamily="34" charset="-122"/>
                <a:ea typeface="微软雅黑" panose="020B0503020204020204" pitchFamily="34" charset="-122"/>
              </a:rPr>
              <a:t>基于</a:t>
            </a:r>
            <a:r>
              <a:rPr lang="zh-CN" altLang="en-US" sz="1600" dirty="0">
                <a:solidFill>
                  <a:srgbClr val="C00000"/>
                </a:solidFill>
                <a:latin typeface="微软雅黑" panose="020B0503020204020204" pitchFamily="34" charset="-122"/>
                <a:ea typeface="微软雅黑" panose="020B0503020204020204" pitchFamily="34" charset="-122"/>
              </a:rPr>
              <a:t>标签感知图交互</a:t>
            </a:r>
            <a:endParaRPr lang="en-US" altLang="zh-CN" sz="1600" dirty="0">
              <a:solidFill>
                <a:srgbClr val="C00000"/>
              </a:solidFill>
              <a:latin typeface="微软雅黑" panose="020B0503020204020204" pitchFamily="34" charset="-122"/>
              <a:ea typeface="微软雅黑" panose="020B0503020204020204" pitchFamily="34" charset="-122"/>
            </a:endParaRPr>
          </a:p>
          <a:p>
            <a:pPr algn="ctr" latinLnBrk="1">
              <a:lnSpc>
                <a:spcPct val="130000"/>
              </a:lnSpc>
            </a:pPr>
            <a:r>
              <a:rPr lang="zh-CN" altLang="en-US" sz="1600" dirty="0">
                <a:latin typeface="微软雅黑" panose="020B0503020204020204" pitchFamily="34" charset="-122"/>
                <a:ea typeface="微软雅黑" panose="020B0503020204020204" pitchFamily="34" charset="-122"/>
              </a:rPr>
              <a:t>的自然语言理解</a:t>
            </a:r>
            <a:endParaRPr lang="en-US" altLang="zh-CN" sz="1600" dirty="0">
              <a:latin typeface="微软雅黑" panose="020B0503020204020204" pitchFamily="34" charset="-122"/>
              <a:ea typeface="微软雅黑" panose="020B0503020204020204" pitchFamily="34" charset="-122"/>
            </a:endParaRPr>
          </a:p>
        </p:txBody>
      </p:sp>
      <p:sp>
        <p:nvSpPr>
          <p:cNvPr id="10" name="矩形 9">
            <a:extLst>
              <a:ext uri="{FF2B5EF4-FFF2-40B4-BE49-F238E27FC236}">
                <a16:creationId xmlns:a16="http://schemas.microsoft.com/office/drawing/2014/main" id="{11CB7CEC-8BE2-5A4C-1CDA-1E4FDC705E14}"/>
              </a:ext>
            </a:extLst>
          </p:cNvPr>
          <p:cNvSpPr/>
          <p:nvPr/>
        </p:nvSpPr>
        <p:spPr>
          <a:xfrm>
            <a:off x="407368" y="1443849"/>
            <a:ext cx="1116124" cy="292963"/>
          </a:xfrm>
          <a:prstGeom prst="rect">
            <a:avLst/>
          </a:prstGeom>
          <a:solidFill>
            <a:schemeClr val="accent6"/>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研究目标</a:t>
            </a:r>
          </a:p>
        </p:txBody>
      </p:sp>
      <p:sp>
        <p:nvSpPr>
          <p:cNvPr id="11" name="矩形 10">
            <a:extLst>
              <a:ext uri="{FF2B5EF4-FFF2-40B4-BE49-F238E27FC236}">
                <a16:creationId xmlns:a16="http://schemas.microsoft.com/office/drawing/2014/main" id="{14F4F408-7B68-BC31-0848-7E5D7266B177}"/>
              </a:ext>
            </a:extLst>
          </p:cNvPr>
          <p:cNvSpPr/>
          <p:nvPr/>
        </p:nvSpPr>
        <p:spPr>
          <a:xfrm>
            <a:off x="362002" y="3532081"/>
            <a:ext cx="1413518" cy="292963"/>
          </a:xfrm>
          <a:prstGeom prst="rect">
            <a:avLst/>
          </a:prstGeom>
          <a:solidFill>
            <a:schemeClr val="accent6"/>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pitchFamily="34" charset="-122"/>
                <a:ea typeface="微软雅黑" panose="020B0503020204020204" pitchFamily="34" charset="-122"/>
              </a:rPr>
              <a:t>主要研究内容</a:t>
            </a:r>
          </a:p>
        </p:txBody>
      </p:sp>
      <p:cxnSp>
        <p:nvCxnSpPr>
          <p:cNvPr id="12" name="直接连接符 11">
            <a:extLst>
              <a:ext uri="{FF2B5EF4-FFF2-40B4-BE49-F238E27FC236}">
                <a16:creationId xmlns:a16="http://schemas.microsoft.com/office/drawing/2014/main" id="{AAE6AC23-DADE-6005-D0AD-5210C39253D9}"/>
              </a:ext>
            </a:extLst>
          </p:cNvPr>
          <p:cNvCxnSpPr/>
          <p:nvPr/>
        </p:nvCxnSpPr>
        <p:spPr>
          <a:xfrm>
            <a:off x="659397" y="4590418"/>
            <a:ext cx="3312367"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42762241-1203-A8AF-B19E-E9351589B28F}"/>
              </a:ext>
            </a:extLst>
          </p:cNvPr>
          <p:cNvSpPr/>
          <p:nvPr/>
        </p:nvSpPr>
        <p:spPr>
          <a:xfrm>
            <a:off x="4428628" y="3903673"/>
            <a:ext cx="3312367" cy="257069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a:extLst>
              <a:ext uri="{FF2B5EF4-FFF2-40B4-BE49-F238E27FC236}">
                <a16:creationId xmlns:a16="http://schemas.microsoft.com/office/drawing/2014/main" id="{E1D0E098-09D3-A18D-5DC3-7CA89794D09D}"/>
              </a:ext>
            </a:extLst>
          </p:cNvPr>
          <p:cNvCxnSpPr/>
          <p:nvPr/>
        </p:nvCxnSpPr>
        <p:spPr>
          <a:xfrm>
            <a:off x="4428628" y="4590418"/>
            <a:ext cx="3312367"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97FDF9AA-EC24-99BD-B4CA-545A7D59485E}"/>
              </a:ext>
            </a:extLst>
          </p:cNvPr>
          <p:cNvSpPr/>
          <p:nvPr/>
        </p:nvSpPr>
        <p:spPr>
          <a:xfrm>
            <a:off x="8222477" y="3889072"/>
            <a:ext cx="3312367" cy="258529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a:extLst>
              <a:ext uri="{FF2B5EF4-FFF2-40B4-BE49-F238E27FC236}">
                <a16:creationId xmlns:a16="http://schemas.microsoft.com/office/drawing/2014/main" id="{10572082-84EE-838C-194B-2EE933A50B39}"/>
              </a:ext>
            </a:extLst>
          </p:cNvPr>
          <p:cNvCxnSpPr/>
          <p:nvPr/>
        </p:nvCxnSpPr>
        <p:spPr>
          <a:xfrm>
            <a:off x="8222477" y="4575817"/>
            <a:ext cx="3312367"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FF100CEF-CE8D-53AD-D8A7-F22ABD055B07}"/>
              </a:ext>
            </a:extLst>
          </p:cNvPr>
          <p:cNvSpPr txBox="1"/>
          <p:nvPr/>
        </p:nvSpPr>
        <p:spPr>
          <a:xfrm>
            <a:off x="8239156" y="3874471"/>
            <a:ext cx="3296055" cy="701346"/>
          </a:xfrm>
          <a:prstGeom prst="rect">
            <a:avLst/>
          </a:prstGeom>
          <a:noFill/>
          <a:ln w="9525">
            <a:noFill/>
          </a:ln>
        </p:spPr>
        <p:txBody>
          <a:bodyPr wrap="square">
            <a:spAutoFit/>
          </a:bodyPr>
          <a:lstStyle/>
          <a:p>
            <a:pPr algn="ctr" latinLnBrk="1">
              <a:lnSpc>
                <a:spcPct val="130000"/>
              </a:lnSpc>
            </a:pPr>
            <a:r>
              <a:rPr lang="zh-CN" altLang="en-US" sz="1600" dirty="0">
                <a:latin typeface="微软雅黑" panose="020B0503020204020204" pitchFamily="34" charset="-122"/>
                <a:ea typeface="微软雅黑" panose="020B0503020204020204" pitchFamily="34" charset="-122"/>
              </a:rPr>
              <a:t>面向</a:t>
            </a:r>
            <a:r>
              <a:rPr lang="zh-CN" altLang="en-US" sz="1600" dirty="0">
                <a:solidFill>
                  <a:srgbClr val="C00000"/>
                </a:solidFill>
                <a:latin typeface="微软雅黑" panose="020B0503020204020204" pitchFamily="34" charset="-122"/>
                <a:ea typeface="微软雅黑" panose="020B0503020204020204" pitchFamily="34" charset="-122"/>
              </a:rPr>
              <a:t>车载嵌入式设备</a:t>
            </a:r>
            <a:endParaRPr lang="en-US" altLang="zh-CN" sz="1600" dirty="0">
              <a:solidFill>
                <a:srgbClr val="C00000"/>
              </a:solidFill>
              <a:latin typeface="微软雅黑" panose="020B0503020204020204" pitchFamily="34" charset="-122"/>
              <a:ea typeface="微软雅黑" panose="020B0503020204020204" pitchFamily="34" charset="-122"/>
            </a:endParaRPr>
          </a:p>
          <a:p>
            <a:pPr algn="ctr" latinLnBrk="1">
              <a:lnSpc>
                <a:spcPct val="130000"/>
              </a:lnSpc>
            </a:pPr>
            <a:r>
              <a:rPr lang="zh-CN" altLang="en-US" sz="1600" dirty="0">
                <a:latin typeface="微软雅黑" panose="020B0503020204020204" pitchFamily="34" charset="-122"/>
                <a:ea typeface="微软雅黑" panose="020B0503020204020204" pitchFamily="34" charset="-122"/>
              </a:rPr>
              <a:t>的智能语音对话系统</a:t>
            </a:r>
            <a:endParaRPr lang="en-US" altLang="zh-CN"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37281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extBox 1"/>
          <p:cNvSpPr txBox="1">
            <a:spLocks noChangeArrowheads="1"/>
          </p:cNvSpPr>
          <p:nvPr/>
        </p:nvSpPr>
        <p:spPr bwMode="auto">
          <a:xfrm>
            <a:off x="5199265" y="2935176"/>
            <a:ext cx="5016788" cy="8617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35" tIns="60968" rIns="121935" bIns="60968">
            <a:spAutoFit/>
          </a:bodyPr>
          <a:lstStyle>
            <a:lvl1pPr marL="342900" indent="-342900">
              <a:defRPr sz="2400" b="1">
                <a:solidFill>
                  <a:schemeClr val="tx1"/>
                </a:solidFill>
                <a:latin typeface="华文楷体" panose="02010600040101010101" pitchFamily="2" charset="-122"/>
                <a:ea typeface="宋体" panose="02010600030101010101" pitchFamily="2" charset="-122"/>
              </a:defRPr>
            </a:lvl1pPr>
            <a:lvl2pPr indent="45720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marL="0" lvl="1" algn="ctr" eaLnBrk="1" hangingPunct="1">
              <a:buFont typeface="Arial" panose="020B0604020202020204" pitchFamily="34" charset="0"/>
              <a:buNone/>
            </a:pPr>
            <a:r>
              <a:rPr lang="zh-CN" altLang="en-US" sz="4800" dirty="0">
                <a:solidFill>
                  <a:srgbClr val="00608B"/>
                </a:solidFill>
                <a:latin typeface="微软雅黑" panose="020B0503020204020204" pitchFamily="34" charset="-122"/>
                <a:ea typeface="微软雅黑" panose="020B0503020204020204" pitchFamily="34" charset="-122"/>
              </a:rPr>
              <a:t>已完成研究内容</a:t>
            </a:r>
          </a:p>
        </p:txBody>
      </p:sp>
      <p:cxnSp>
        <p:nvCxnSpPr>
          <p:cNvPr id="7" name="直接连接符 6"/>
          <p:cNvCxnSpPr/>
          <p:nvPr/>
        </p:nvCxnSpPr>
        <p:spPr>
          <a:xfrm flipV="1">
            <a:off x="5033963" y="2462213"/>
            <a:ext cx="0" cy="1927225"/>
          </a:xfrm>
          <a:prstGeom prst="line">
            <a:avLst/>
          </a:prstGeom>
          <a:ln w="28575"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 name="椭圆 4"/>
          <p:cNvSpPr/>
          <p:nvPr/>
        </p:nvSpPr>
        <p:spPr>
          <a:xfrm>
            <a:off x="2825750" y="2559050"/>
            <a:ext cx="1735138" cy="17335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35" tIns="60968" rIns="121935" bIns="60968" anchor="ctr"/>
          <a:lstStyle/>
          <a:p>
            <a:pPr algn="ctr" eaLnBrk="1" hangingPunct="1">
              <a:buFont typeface="Arial" panose="020B0604020202020204" pitchFamily="34" charset="0"/>
              <a:buNone/>
              <a:defRPr/>
            </a:pPr>
            <a:endParaRPr lang="zh-CN" altLang="en-US" noProof="1">
              <a:solidFill>
                <a:srgbClr val="00608B"/>
              </a:solidFill>
            </a:endParaRPr>
          </a:p>
        </p:txBody>
      </p:sp>
      <p:sp>
        <p:nvSpPr>
          <p:cNvPr id="51205" name="TextBox 15"/>
          <p:cNvSpPr txBox="1">
            <a:spLocks noChangeArrowheads="1"/>
          </p:cNvSpPr>
          <p:nvPr/>
        </p:nvSpPr>
        <p:spPr bwMode="auto">
          <a:xfrm>
            <a:off x="3157538" y="2951163"/>
            <a:ext cx="1013098"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6400" dirty="0">
                <a:solidFill>
                  <a:schemeClr val="bg1"/>
                </a:solidFill>
                <a:latin typeface="微软雅黑" panose="020B0503020204020204" pitchFamily="34" charset="-122"/>
                <a:ea typeface="微软雅黑" panose="020B0503020204020204" pitchFamily="34" charset="-122"/>
              </a:rPr>
              <a:t>02</a:t>
            </a:r>
            <a:endParaRPr lang="zh-CN" altLang="en-US" sz="6400" dirty="0">
              <a:solidFill>
                <a:schemeClr val="bg1"/>
              </a:solidFill>
              <a:latin typeface="微软雅黑" panose="020B0503020204020204" pitchFamily="34" charset="-122"/>
              <a:ea typeface="微软雅黑" panose="020B0503020204020204" pitchFamily="34" charset="-122"/>
            </a:endParaRPr>
          </a:p>
        </p:txBody>
      </p:sp>
      <p:sp>
        <p:nvSpPr>
          <p:cNvPr id="27" name="流程图: 手动输入 26">
            <a:extLst>
              <a:ext uri="{FF2B5EF4-FFF2-40B4-BE49-F238E27FC236}">
                <a16:creationId xmlns:a16="http://schemas.microsoft.com/office/drawing/2014/main" id="{DC309F2E-BC77-4730-B054-EDDF49AA61C7}"/>
              </a:ext>
            </a:extLst>
          </p:cNvPr>
          <p:cNvSpPr/>
          <p:nvPr/>
        </p:nvSpPr>
        <p:spPr>
          <a:xfrm>
            <a:off x="6016000" y="44301"/>
            <a:ext cx="1016219" cy="338554"/>
          </a:xfrm>
          <a:prstGeom prst="flowChartManualInpu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研究目标</a:t>
            </a:r>
          </a:p>
        </p:txBody>
      </p:sp>
      <p:grpSp>
        <p:nvGrpSpPr>
          <p:cNvPr id="29" name="组合 28">
            <a:extLst>
              <a:ext uri="{FF2B5EF4-FFF2-40B4-BE49-F238E27FC236}">
                <a16:creationId xmlns:a16="http://schemas.microsoft.com/office/drawing/2014/main" id="{AC0B02CB-7750-438E-844E-1BEC687E286A}"/>
              </a:ext>
            </a:extLst>
          </p:cNvPr>
          <p:cNvGrpSpPr/>
          <p:nvPr/>
        </p:nvGrpSpPr>
        <p:grpSpPr>
          <a:xfrm>
            <a:off x="9804413" y="44301"/>
            <a:ext cx="2177007" cy="339300"/>
            <a:chOff x="4562654" y="3356255"/>
            <a:chExt cx="1063943" cy="339300"/>
          </a:xfrm>
        </p:grpSpPr>
        <p:sp>
          <p:nvSpPr>
            <p:cNvPr id="30" name="矩形 29">
              <a:extLst>
                <a:ext uri="{FF2B5EF4-FFF2-40B4-BE49-F238E27FC236}">
                  <a16:creationId xmlns:a16="http://schemas.microsoft.com/office/drawing/2014/main" id="{BE8ED8D7-920C-44D3-BCA0-46A1BB43A275}"/>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73760168-78D9-4B25-9044-6B4D894DB772}"/>
                </a:ext>
              </a:extLst>
            </p:cNvPr>
            <p:cNvSpPr txBox="1"/>
            <p:nvPr/>
          </p:nvSpPr>
          <p:spPr>
            <a:xfrm>
              <a:off x="4574697" y="3356255"/>
              <a:ext cx="1037645"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学术指标与成果指标</a:t>
              </a:r>
            </a:p>
          </p:txBody>
        </p:sp>
      </p:grpSp>
      <p:sp>
        <p:nvSpPr>
          <p:cNvPr id="44" name="矩形 43">
            <a:extLst>
              <a:ext uri="{FF2B5EF4-FFF2-40B4-BE49-F238E27FC236}">
                <a16:creationId xmlns:a16="http://schemas.microsoft.com/office/drawing/2014/main" id="{755A7C9B-A7A3-443B-89B7-BB1B3800626E}"/>
              </a:ext>
            </a:extLst>
          </p:cNvPr>
          <p:cNvSpPr/>
          <p:nvPr/>
        </p:nvSpPr>
        <p:spPr>
          <a:xfrm>
            <a:off x="7086031" y="44301"/>
            <a:ext cx="2689211" cy="338554"/>
          </a:xfrm>
          <a:prstGeom prst="rec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a:extLst>
              <a:ext uri="{FF2B5EF4-FFF2-40B4-BE49-F238E27FC236}">
                <a16:creationId xmlns:a16="http://schemas.microsoft.com/office/drawing/2014/main" id="{84C06DBE-FC23-4209-8E52-7D308F95E82B}"/>
              </a:ext>
            </a:extLst>
          </p:cNvPr>
          <p:cNvSpPr txBox="1"/>
          <p:nvPr/>
        </p:nvSpPr>
        <p:spPr>
          <a:xfrm>
            <a:off x="7566540" y="54115"/>
            <a:ext cx="1728192" cy="338554"/>
          </a:xfrm>
          <a:prstGeom prst="rect">
            <a:avLst/>
          </a:prstGeom>
          <a:noFill/>
          <a:ln>
            <a:noFill/>
          </a:ln>
          <a:effectLst>
            <a:outerShdw blurRad="50800" dist="38100" dir="2700000" algn="tl" rotWithShape="0">
              <a:prstClr val="black">
                <a:alpha val="40000"/>
              </a:prstClr>
            </a:outerShdw>
          </a:effectLst>
        </p:spPr>
        <p:txBody>
          <a:bodyPr wrap="square" rtlCol="0">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论文工作进度</a:t>
            </a:r>
          </a:p>
        </p:txBody>
      </p:sp>
    </p:spTree>
    <p:extLst>
      <p:ext uri="{BB962C8B-B14F-4D97-AF65-F5344CB8AC3E}">
        <p14:creationId xmlns:p14="http://schemas.microsoft.com/office/powerpoint/2010/main" val="1028251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2">
            <a:extLst>
              <a:ext uri="{FF2B5EF4-FFF2-40B4-BE49-F238E27FC236}">
                <a16:creationId xmlns:a16="http://schemas.microsoft.com/office/drawing/2014/main" id="{895BDC04-8F62-4864-92D6-329EF4066482}"/>
              </a:ext>
            </a:extLst>
          </p:cNvPr>
          <p:cNvSpPr txBox="1">
            <a:spLocks noChangeArrowheads="1"/>
          </p:cNvSpPr>
          <p:nvPr/>
        </p:nvSpPr>
        <p:spPr bwMode="auto">
          <a:xfrm>
            <a:off x="192082" y="758301"/>
            <a:ext cx="7668114"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2.1</a:t>
            </a:r>
            <a:r>
              <a:rPr lang="zh-CN" altLang="en-US" sz="2000" dirty="0">
                <a:latin typeface="微软雅黑" panose="020B0503020204020204" pitchFamily="34" charset="-122"/>
                <a:ea typeface="微软雅黑" panose="020B0503020204020204" pitchFamily="34" charset="-122"/>
              </a:rPr>
              <a:t> 研究内容一</a:t>
            </a:r>
            <a:r>
              <a:rPr lang="en-US" altLang="zh-CN" sz="2000" dirty="0">
                <a:latin typeface="微软雅黑" panose="020B0503020204020204" pitchFamily="34" charset="-122"/>
                <a:ea typeface="微软雅黑" panose="020B0503020204020204" pitchFamily="34" charset="-122"/>
              </a:rPr>
              <a:t>—</a:t>
            </a:r>
            <a:r>
              <a:rPr lang="zh-CN" altLang="en-US" sz="2000" dirty="0">
                <a:solidFill>
                  <a:schemeClr val="accent2">
                    <a:lumMod val="75000"/>
                  </a:schemeClr>
                </a:solidFill>
                <a:latin typeface="微软雅黑" panose="020B0503020204020204" pitchFamily="34" charset="-122"/>
                <a:ea typeface="微软雅黑" panose="020B0503020204020204" pitchFamily="34" charset="-122"/>
              </a:rPr>
              <a:t>基于残差分组线性变换解码器的自动语音识别</a:t>
            </a:r>
          </a:p>
          <a:p>
            <a:pPr eaLnBrk="1" hangingPunct="1">
              <a:buFont typeface="Arial" panose="020B0604020202020204" pitchFamily="34" charset="0"/>
              <a:buNone/>
            </a:pPr>
            <a:endParaRPr lang="zh-CN" altLang="en-US" sz="2000"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730FAC05-3B3D-4BFA-BB62-2B93D2E21D3E}"/>
              </a:ext>
            </a:extLst>
          </p:cNvPr>
          <p:cNvSpPr/>
          <p:nvPr/>
        </p:nvSpPr>
        <p:spPr>
          <a:xfrm>
            <a:off x="192083" y="1485024"/>
            <a:ext cx="3410068" cy="46055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83BAF8CB-219D-4B4F-BE2D-C116BC8C3227}"/>
              </a:ext>
            </a:extLst>
          </p:cNvPr>
          <p:cNvSpPr txBox="1"/>
          <p:nvPr/>
        </p:nvSpPr>
        <p:spPr>
          <a:xfrm>
            <a:off x="191344" y="1485024"/>
            <a:ext cx="3419642" cy="4480842"/>
          </a:xfrm>
          <a:prstGeom prst="rect">
            <a:avLst/>
          </a:prstGeom>
          <a:noFill/>
          <a:ln w="9525">
            <a:noFill/>
          </a:ln>
        </p:spPr>
        <p:txBody>
          <a:bodyPr wrap="square">
            <a:spAutoFit/>
          </a:bodyPr>
          <a:lstStyle/>
          <a:p>
            <a:pPr algn="just" eaLnBrk="1" latinLnBrk="1">
              <a:lnSpc>
                <a:spcPct val="150000"/>
              </a:lnSpc>
            </a:pPr>
            <a:r>
              <a:rPr lang="zh-CN" altLang="en-US" sz="1600" dirty="0">
                <a:latin typeface="微软雅黑" panose="020B0503020204020204" pitchFamily="34" charset="-122"/>
                <a:ea typeface="微软雅黑" panose="020B0503020204020204" pitchFamily="34" charset="-122"/>
              </a:rPr>
              <a:t>针对基于深度编</a:t>
            </a:r>
            <a:r>
              <a:rPr lang="en-US" altLang="zh-CN" sz="1600"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解码器的自动语音识别模型参数量庞大的问题：</a:t>
            </a:r>
            <a:endParaRPr lang="en-US" altLang="zh-CN" sz="1600" dirty="0">
              <a:latin typeface="微软雅黑" panose="020B0503020204020204" pitchFamily="34" charset="-122"/>
              <a:ea typeface="微软雅黑" panose="020B0503020204020204" pitchFamily="34" charset="-122"/>
            </a:endParaRPr>
          </a:p>
          <a:p>
            <a:pPr algn="just" eaLnBrk="1" latinLnBrk="1">
              <a:lnSpc>
                <a:spcPct val="150000"/>
              </a:lnSpc>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提出了一种基于残差分组线性变换的解码器结构，该结构关键模块为“钻石”型缩放单元，其内部采用稀疏连接，同一组的神经元共享相同的权重矩阵，</a:t>
            </a:r>
            <a:r>
              <a:rPr lang="zh-CN" altLang="en-US" sz="1600" dirty="0">
                <a:solidFill>
                  <a:srgbClr val="C00000"/>
                </a:solidFill>
                <a:latin typeface="微软雅黑" panose="020B0503020204020204" pitchFamily="34" charset="-122"/>
                <a:ea typeface="微软雅黑" panose="020B0503020204020204" pitchFamily="34" charset="-122"/>
              </a:rPr>
              <a:t>实现模型参数量和计算复杂度的降低</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algn="just" eaLnBrk="1" latinLnBrk="1">
              <a:lnSpc>
                <a:spcPct val="150000"/>
              </a:lnSpc>
            </a:pPr>
            <a:r>
              <a:rPr lang="zh-CN" altLang="en-US" sz="1600" dirty="0">
                <a:latin typeface="微软雅黑" panose="020B0503020204020204" pitchFamily="34" charset="-122"/>
                <a:ea typeface="微软雅黑" panose="020B0503020204020204" pitchFamily="34" charset="-122"/>
              </a:rPr>
              <a:t>       “钻石”型缩放单元包含</a:t>
            </a:r>
            <a:r>
              <a:rPr lang="en-US" altLang="zh-CN" sz="1600" dirty="0">
                <a:latin typeface="微软雅黑" panose="020B0503020204020204" pitchFamily="34" charset="-122"/>
                <a:ea typeface="微软雅黑" panose="020B0503020204020204" pitchFamily="34" charset="-122"/>
              </a:rPr>
              <a:t>5</a:t>
            </a:r>
            <a:r>
              <a:rPr lang="zh-CN" altLang="en-US" sz="1600" dirty="0">
                <a:latin typeface="微软雅黑" panose="020B0503020204020204" pitchFamily="34" charset="-122"/>
                <a:ea typeface="微软雅黑" panose="020B0503020204020204" pitchFamily="34" charset="-122"/>
              </a:rPr>
              <a:t>个主要参数：深度（层数）</a:t>
            </a:r>
            <a:r>
              <a:rPr lang="en-US" altLang="zh-CN" sz="1600" dirty="0">
                <a:latin typeface="微软雅黑" panose="020B0503020204020204" pitchFamily="34" charset="-122"/>
                <a:ea typeface="微软雅黑" panose="020B0503020204020204" pitchFamily="34" charset="-122"/>
              </a:rPr>
              <a:t>N</a:t>
            </a:r>
            <a:r>
              <a:rPr lang="zh-CN" altLang="en-US" sz="1600" dirty="0">
                <a:latin typeface="微软雅黑" panose="020B0503020204020204" pitchFamily="34" charset="-122"/>
                <a:ea typeface="微软雅黑" panose="020B0503020204020204" pitchFamily="34" charset="-122"/>
              </a:rPr>
              <a:t>、宽度因子</a:t>
            </a:r>
            <a:r>
              <a:rPr lang="en-US" altLang="zh-CN" sz="1600" dirty="0">
                <a:latin typeface="微软雅黑" panose="020B0503020204020204" pitchFamily="34" charset="-122"/>
                <a:ea typeface="微软雅黑" panose="020B0503020204020204" pitchFamily="34" charset="-122"/>
              </a:rPr>
              <a:t>m</a:t>
            </a:r>
            <a:r>
              <a:rPr lang="en-US" altLang="zh-CN" sz="1600" baseline="-25000" dirty="0">
                <a:latin typeface="微软雅黑" panose="020B0503020204020204" pitchFamily="34" charset="-122"/>
                <a:ea typeface="微软雅黑" panose="020B0503020204020204" pitchFamily="34" charset="-122"/>
              </a:rPr>
              <a:t>w</a:t>
            </a:r>
            <a:r>
              <a:rPr lang="zh-CN" altLang="en-US" sz="1600" dirty="0">
                <a:latin typeface="微软雅黑" panose="020B0503020204020204" pitchFamily="34" charset="-122"/>
                <a:ea typeface="微软雅黑" panose="020B0503020204020204" pitchFamily="34" charset="-122"/>
              </a:rPr>
              <a:t>、输入维度</a:t>
            </a:r>
            <a:r>
              <a:rPr lang="en-US" altLang="zh-CN" sz="1600" dirty="0">
                <a:latin typeface="微软雅黑" panose="020B0503020204020204" pitchFamily="34" charset="-122"/>
                <a:ea typeface="微软雅黑" panose="020B0503020204020204" pitchFamily="34" charset="-122"/>
              </a:rPr>
              <a:t>d</a:t>
            </a:r>
            <a:r>
              <a:rPr lang="en-US" altLang="zh-CN" sz="1600" baseline="-25000" dirty="0">
                <a:latin typeface="微软雅黑" panose="020B0503020204020204" pitchFamily="34" charset="-122"/>
                <a:ea typeface="微软雅黑" panose="020B0503020204020204" pitchFamily="34" charset="-122"/>
              </a:rPr>
              <a:t>i</a:t>
            </a:r>
            <a:r>
              <a:rPr lang="zh-CN" altLang="en-US" sz="1600" dirty="0">
                <a:latin typeface="微软雅黑" panose="020B0503020204020204" pitchFamily="34" charset="-122"/>
                <a:ea typeface="微软雅黑" panose="020B0503020204020204" pitchFamily="34" charset="-122"/>
              </a:rPr>
              <a:t>、输出维度</a:t>
            </a:r>
            <a:r>
              <a:rPr lang="en-US" altLang="zh-CN" sz="1600" dirty="0">
                <a:latin typeface="微软雅黑" panose="020B0503020204020204" pitchFamily="34" charset="-122"/>
                <a:ea typeface="微软雅黑" panose="020B0503020204020204" pitchFamily="34" charset="-122"/>
              </a:rPr>
              <a:t>d</a:t>
            </a:r>
            <a:r>
              <a:rPr lang="en-US" altLang="zh-CN" sz="1600" baseline="-25000" dirty="0">
                <a:latin typeface="微软雅黑" panose="020B0503020204020204" pitchFamily="34" charset="-122"/>
                <a:ea typeface="微软雅黑" panose="020B0503020204020204" pitchFamily="34" charset="-122"/>
              </a:rPr>
              <a:t>o</a:t>
            </a:r>
            <a:r>
              <a:rPr lang="zh-CN" altLang="en-US" sz="1600" dirty="0">
                <a:latin typeface="微软雅黑" panose="020B0503020204020204" pitchFamily="34" charset="-122"/>
                <a:ea typeface="微软雅黑" panose="020B0503020204020204" pitchFamily="34" charset="-122"/>
              </a:rPr>
              <a:t>和分组线性变换的最大组数</a:t>
            </a:r>
            <a:r>
              <a:rPr lang="en-US" altLang="zh-CN" sz="1600" dirty="0" err="1">
                <a:latin typeface="微软雅黑" panose="020B0503020204020204" pitchFamily="34" charset="-122"/>
                <a:ea typeface="微软雅黑" panose="020B0503020204020204" pitchFamily="34" charset="-122"/>
              </a:rPr>
              <a:t>g</a:t>
            </a:r>
            <a:r>
              <a:rPr lang="en-US" altLang="zh-CN" sz="1600" baseline="-25000" dirty="0" err="1">
                <a:latin typeface="微软雅黑" panose="020B0503020204020204" pitchFamily="34" charset="-122"/>
                <a:ea typeface="微软雅黑" panose="020B0503020204020204" pitchFamily="34" charset="-122"/>
              </a:rPr>
              <a:t>max</a:t>
            </a:r>
            <a:r>
              <a:rPr lang="zh-CN" altLang="en-US" sz="1600" dirty="0">
                <a:latin typeface="微软雅黑" panose="020B0503020204020204" pitchFamily="34" charset="-122"/>
                <a:ea typeface="微软雅黑" panose="020B0503020204020204" pitchFamily="34" charset="-122"/>
              </a:rPr>
              <a:t>。</a:t>
            </a:r>
          </a:p>
        </p:txBody>
      </p:sp>
      <p:grpSp>
        <p:nvGrpSpPr>
          <p:cNvPr id="4" name="组合 3">
            <a:extLst>
              <a:ext uri="{FF2B5EF4-FFF2-40B4-BE49-F238E27FC236}">
                <a16:creationId xmlns:a16="http://schemas.microsoft.com/office/drawing/2014/main" id="{B5E86970-94E9-49B6-088D-E2F7163ADD93}"/>
              </a:ext>
            </a:extLst>
          </p:cNvPr>
          <p:cNvGrpSpPr/>
          <p:nvPr/>
        </p:nvGrpSpPr>
        <p:grpSpPr>
          <a:xfrm>
            <a:off x="3731451" y="4401108"/>
            <a:ext cx="2436558" cy="380810"/>
            <a:chOff x="3731452" y="4863773"/>
            <a:chExt cx="2436558" cy="380810"/>
          </a:xfrm>
        </p:grpSpPr>
        <p:sp>
          <p:nvSpPr>
            <p:cNvPr id="25" name="任意多边形 37">
              <a:extLst>
                <a:ext uri="{FF2B5EF4-FFF2-40B4-BE49-F238E27FC236}">
                  <a16:creationId xmlns:a16="http://schemas.microsoft.com/office/drawing/2014/main" id="{2ECE5E47-7FCB-4538-BF37-9FBA501D190E}"/>
                </a:ext>
              </a:extLst>
            </p:cNvPr>
            <p:cNvSpPr/>
            <p:nvPr/>
          </p:nvSpPr>
          <p:spPr>
            <a:xfrm rot="16200000">
              <a:off x="4792155" y="3835899"/>
              <a:ext cx="315151" cy="243655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schemeClr val="bg1"/>
                </a:solidFill>
                <a:latin typeface="Arial" panose="020B0604020202020204" pitchFamily="34" charset="0"/>
                <a:ea typeface="微软雅黑" panose="020B0503020204020204" pitchFamily="34" charset="-122"/>
              </a:endParaRPr>
            </a:p>
            <a:p>
              <a:pPr lvl="1"/>
              <a:endParaRPr lang="zh-CN" altLang="en-US" sz="1200" dirty="0">
                <a:solidFill>
                  <a:schemeClr val="bg1"/>
                </a:solidFill>
              </a:endParaRPr>
            </a:p>
            <a:p>
              <a:pPr lvl="1"/>
              <a:endParaRPr lang="zh-CN" altLang="en-US" sz="1200" dirty="0">
                <a:solidFill>
                  <a:schemeClr val="bg1"/>
                </a:solidFill>
              </a:endParaRPr>
            </a:p>
          </p:txBody>
        </p:sp>
        <p:sp>
          <p:nvSpPr>
            <p:cNvPr id="26" name="文本框 25">
              <a:extLst>
                <a:ext uri="{FF2B5EF4-FFF2-40B4-BE49-F238E27FC236}">
                  <a16:creationId xmlns:a16="http://schemas.microsoft.com/office/drawing/2014/main" id="{6FB98C68-1762-4954-9F1B-48970F227642}"/>
                </a:ext>
              </a:extLst>
            </p:cNvPr>
            <p:cNvSpPr txBox="1"/>
            <p:nvPr/>
          </p:nvSpPr>
          <p:spPr>
            <a:xfrm>
              <a:off x="3837902" y="4863773"/>
              <a:ext cx="2223657" cy="380810"/>
            </a:xfrm>
            <a:prstGeom prst="rect">
              <a:avLst/>
            </a:prstGeom>
            <a:noFill/>
          </p:spPr>
          <p:txBody>
            <a:bodyPr wrap="square" rtlCol="0">
              <a:spAutoFit/>
            </a:bodyPr>
            <a:lstStyle/>
            <a:p>
              <a:pPr algn="ctr">
                <a:lnSpc>
                  <a:spcPct val="130000"/>
                </a:lnSpc>
              </a:pPr>
              <a:r>
                <a:rPr lang="zh-CN" altLang="en-US" sz="1600" dirty="0">
                  <a:solidFill>
                    <a:schemeClr val="bg1"/>
                  </a:solidFill>
                  <a:latin typeface="Arial" panose="020B0604020202020204" pitchFamily="34" charset="0"/>
                  <a:ea typeface="微软雅黑" panose="020B0503020204020204" pitchFamily="34" charset="-122"/>
                </a:rPr>
                <a:t>残差分组线性变换</a:t>
              </a:r>
              <a:endParaRPr lang="zh-CN" altLang="en-US" sz="1200" dirty="0">
                <a:solidFill>
                  <a:schemeClr val="bg1"/>
                </a:solidFill>
                <a:latin typeface="Arial" panose="020B0604020202020204" pitchFamily="34" charset="0"/>
                <a:ea typeface="微软雅黑" panose="020B0503020204020204" pitchFamily="34" charset="-122"/>
              </a:endParaRPr>
            </a:p>
          </p:txBody>
        </p:sp>
      </p:grpSp>
      <p:sp>
        <p:nvSpPr>
          <p:cNvPr id="27" name="矩形 26">
            <a:extLst>
              <a:ext uri="{FF2B5EF4-FFF2-40B4-BE49-F238E27FC236}">
                <a16:creationId xmlns:a16="http://schemas.microsoft.com/office/drawing/2014/main" id="{58460715-49A2-4001-8A02-E9E4C6A5912B}"/>
              </a:ext>
            </a:extLst>
          </p:cNvPr>
          <p:cNvSpPr/>
          <p:nvPr/>
        </p:nvSpPr>
        <p:spPr>
          <a:xfrm>
            <a:off x="3748981" y="4742499"/>
            <a:ext cx="3227289" cy="1357200"/>
          </a:xfrm>
          <a:prstGeom prst="rect">
            <a:avLst/>
          </a:prstGeom>
          <a:noFill/>
          <a:ln>
            <a:solidFill>
              <a:srgbClr val="006C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流程图: 手动输入 38">
            <a:extLst>
              <a:ext uri="{FF2B5EF4-FFF2-40B4-BE49-F238E27FC236}">
                <a16:creationId xmlns:a16="http://schemas.microsoft.com/office/drawing/2014/main" id="{EE7830EA-CE45-4481-9AEF-2263D7DD235A}"/>
              </a:ext>
            </a:extLst>
          </p:cNvPr>
          <p:cNvSpPr/>
          <p:nvPr/>
        </p:nvSpPr>
        <p:spPr>
          <a:xfrm>
            <a:off x="6016000" y="44301"/>
            <a:ext cx="1016219" cy="338554"/>
          </a:xfrm>
          <a:prstGeom prst="flowChartManualInpu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研究目标</a:t>
            </a:r>
          </a:p>
        </p:txBody>
      </p:sp>
      <p:grpSp>
        <p:nvGrpSpPr>
          <p:cNvPr id="40" name="组合 39">
            <a:extLst>
              <a:ext uri="{FF2B5EF4-FFF2-40B4-BE49-F238E27FC236}">
                <a16:creationId xmlns:a16="http://schemas.microsoft.com/office/drawing/2014/main" id="{93C62636-195A-4920-9B5F-1F2DCA322A8D}"/>
              </a:ext>
            </a:extLst>
          </p:cNvPr>
          <p:cNvGrpSpPr/>
          <p:nvPr/>
        </p:nvGrpSpPr>
        <p:grpSpPr>
          <a:xfrm>
            <a:off x="9804413" y="44301"/>
            <a:ext cx="2177007" cy="339300"/>
            <a:chOff x="4562654" y="3356255"/>
            <a:chExt cx="1063943" cy="339300"/>
          </a:xfrm>
        </p:grpSpPr>
        <p:sp>
          <p:nvSpPr>
            <p:cNvPr id="41" name="矩形 40">
              <a:extLst>
                <a:ext uri="{FF2B5EF4-FFF2-40B4-BE49-F238E27FC236}">
                  <a16:creationId xmlns:a16="http://schemas.microsoft.com/office/drawing/2014/main" id="{32E97031-AF01-45DD-AD50-79477F319DEA}"/>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AF1DF808-840C-4C0A-AEF6-950D1AE3F77A}"/>
                </a:ext>
              </a:extLst>
            </p:cNvPr>
            <p:cNvSpPr txBox="1"/>
            <p:nvPr/>
          </p:nvSpPr>
          <p:spPr>
            <a:xfrm>
              <a:off x="4574697" y="3356255"/>
              <a:ext cx="1037645"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学术指标与成果指标</a:t>
              </a:r>
            </a:p>
          </p:txBody>
        </p:sp>
      </p:grpSp>
      <p:sp>
        <p:nvSpPr>
          <p:cNvPr id="43" name="矩形 42">
            <a:extLst>
              <a:ext uri="{FF2B5EF4-FFF2-40B4-BE49-F238E27FC236}">
                <a16:creationId xmlns:a16="http://schemas.microsoft.com/office/drawing/2014/main" id="{9310212F-D47E-4756-BF41-C2F0006B94C3}"/>
              </a:ext>
            </a:extLst>
          </p:cNvPr>
          <p:cNvSpPr/>
          <p:nvPr/>
        </p:nvSpPr>
        <p:spPr>
          <a:xfrm>
            <a:off x="7086031" y="44301"/>
            <a:ext cx="2689211" cy="338554"/>
          </a:xfrm>
          <a:prstGeom prst="rec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667B5CD7-DEFA-42B3-BD74-A4C3C8568206}"/>
              </a:ext>
            </a:extLst>
          </p:cNvPr>
          <p:cNvSpPr txBox="1"/>
          <p:nvPr/>
        </p:nvSpPr>
        <p:spPr>
          <a:xfrm>
            <a:off x="7566540" y="54115"/>
            <a:ext cx="1728192" cy="338554"/>
          </a:xfrm>
          <a:prstGeom prst="rect">
            <a:avLst/>
          </a:prstGeom>
          <a:noFill/>
          <a:ln>
            <a:noFill/>
          </a:ln>
          <a:effectLst>
            <a:outerShdw blurRad="50800" dist="38100" dir="2700000" algn="tl" rotWithShape="0">
              <a:prstClr val="black">
                <a:alpha val="40000"/>
              </a:prstClr>
            </a:outerShdw>
          </a:effectLst>
        </p:spPr>
        <p:txBody>
          <a:bodyPr wrap="square" rtlCol="0">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论文工作进度</a:t>
            </a:r>
          </a:p>
        </p:txBody>
      </p:sp>
      <p:pic>
        <p:nvPicPr>
          <p:cNvPr id="3" name="图片 2">
            <a:extLst>
              <a:ext uri="{FF2B5EF4-FFF2-40B4-BE49-F238E27FC236}">
                <a16:creationId xmlns:a16="http://schemas.microsoft.com/office/drawing/2014/main" id="{A78DDF44-410B-CDA0-A270-47CCA13F7576}"/>
              </a:ext>
            </a:extLst>
          </p:cNvPr>
          <p:cNvPicPr>
            <a:picLocks noChangeAspect="1"/>
          </p:cNvPicPr>
          <p:nvPr/>
        </p:nvPicPr>
        <p:blipFill>
          <a:blip r:embed="rId3"/>
          <a:stretch>
            <a:fillRect/>
          </a:stretch>
        </p:blipFill>
        <p:spPr>
          <a:xfrm>
            <a:off x="3731451" y="1437172"/>
            <a:ext cx="8259543" cy="2941319"/>
          </a:xfrm>
          <a:prstGeom prst="rect">
            <a:avLst/>
          </a:prstGeom>
        </p:spPr>
      </p:pic>
      <p:sp>
        <p:nvSpPr>
          <p:cNvPr id="5" name="文本框 4">
            <a:extLst>
              <a:ext uri="{FF2B5EF4-FFF2-40B4-BE49-F238E27FC236}">
                <a16:creationId xmlns:a16="http://schemas.microsoft.com/office/drawing/2014/main" id="{DC1FC8F7-A12B-A998-DDAC-E1993BD70E76}"/>
              </a:ext>
            </a:extLst>
          </p:cNvPr>
          <p:cNvSpPr txBox="1"/>
          <p:nvPr/>
        </p:nvSpPr>
        <p:spPr>
          <a:xfrm>
            <a:off x="3747574" y="4765015"/>
            <a:ext cx="3230102" cy="1292277"/>
          </a:xfrm>
          <a:prstGeom prst="rect">
            <a:avLst/>
          </a:prstGeom>
          <a:noFill/>
        </p:spPr>
        <p:txBody>
          <a:bodyPr wrap="square" rtlCol="0">
            <a:spAutoFit/>
          </a:bodyPr>
          <a:lstStyle/>
          <a:p>
            <a:pPr algn="just">
              <a:lnSpc>
                <a:spcPct val="170000"/>
              </a:lnSpc>
            </a:pPr>
            <a:r>
              <a:rPr lang="zh-CN" altLang="en-US" sz="1600" dirty="0">
                <a:latin typeface="微软雅黑" panose="020B0503020204020204" pitchFamily="34" charset="-122"/>
                <a:ea typeface="微软雅黑" panose="020B0503020204020204" pitchFamily="34" charset="-122"/>
              </a:rPr>
              <a:t>在分层分组变换的基础上，额外加入了</a:t>
            </a:r>
            <a:r>
              <a:rPr lang="zh-CN" altLang="en-US" sz="1600" dirty="0">
                <a:solidFill>
                  <a:srgbClr val="C00000"/>
                </a:solidFill>
                <a:latin typeface="微软雅黑" panose="020B0503020204020204" pitchFamily="34" charset="-122"/>
                <a:ea typeface="微软雅黑" panose="020B0503020204020204" pitchFamily="34" charset="-122"/>
              </a:rPr>
              <a:t>残差连接</a:t>
            </a:r>
            <a:r>
              <a:rPr lang="zh-CN" altLang="en-US" sz="1600" dirty="0">
                <a:latin typeface="微软雅黑" panose="020B0503020204020204" pitchFamily="34" charset="-122"/>
                <a:ea typeface="微软雅黑" panose="020B0503020204020204" pitchFamily="34" charset="-122"/>
              </a:rPr>
              <a:t>、</a:t>
            </a:r>
            <a:r>
              <a:rPr lang="zh-CN" altLang="en-US" sz="1600" dirty="0">
                <a:solidFill>
                  <a:srgbClr val="C00000"/>
                </a:solidFill>
                <a:latin typeface="微软雅黑" panose="020B0503020204020204" pitchFamily="34" charset="-122"/>
                <a:ea typeface="微软雅黑" panose="020B0503020204020204" pitchFamily="34" charset="-122"/>
              </a:rPr>
              <a:t>分组切分</a:t>
            </a:r>
            <a:r>
              <a:rPr lang="zh-CN" altLang="en-US" sz="1600" dirty="0">
                <a:latin typeface="微软雅黑" panose="020B0503020204020204" pitchFamily="34" charset="-122"/>
                <a:ea typeface="微软雅黑" panose="020B0503020204020204" pitchFamily="34" charset="-122"/>
              </a:rPr>
              <a:t>和</a:t>
            </a:r>
            <a:r>
              <a:rPr lang="zh-CN" altLang="en-US" sz="1600" dirty="0">
                <a:solidFill>
                  <a:srgbClr val="C00000"/>
                </a:solidFill>
                <a:latin typeface="微软雅黑" panose="020B0503020204020204" pitchFamily="34" charset="-122"/>
                <a:ea typeface="微软雅黑" panose="020B0503020204020204" pitchFamily="34" charset="-122"/>
              </a:rPr>
              <a:t>混合器</a:t>
            </a:r>
            <a:r>
              <a:rPr lang="zh-CN" altLang="en-US" sz="1600" dirty="0">
                <a:latin typeface="微软雅黑" panose="020B0503020204020204" pitchFamily="34" charset="-122"/>
                <a:ea typeface="微软雅黑" panose="020B0503020204020204" pitchFamily="34" charset="-122"/>
              </a:rPr>
              <a:t>等相关操作和部件。</a:t>
            </a:r>
            <a:endParaRPr lang="en-US" altLang="zh-CN" sz="16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CA083A34-46B7-8B0B-8A69-198735ADC237}"/>
              </a:ext>
            </a:extLst>
          </p:cNvPr>
          <p:cNvSpPr txBox="1"/>
          <p:nvPr/>
        </p:nvSpPr>
        <p:spPr>
          <a:xfrm>
            <a:off x="7064334" y="4749089"/>
            <a:ext cx="3028110" cy="1292277"/>
          </a:xfrm>
          <a:prstGeom prst="rect">
            <a:avLst/>
          </a:prstGeom>
          <a:noFill/>
        </p:spPr>
        <p:txBody>
          <a:bodyPr wrap="square">
            <a:spAutoFit/>
          </a:bodyPr>
          <a:lstStyle/>
          <a:p>
            <a:pPr algn="just">
              <a:lnSpc>
                <a:spcPct val="170000"/>
              </a:lnSpc>
            </a:pPr>
            <a:r>
              <a:rPr lang="zh-CN" altLang="en-US" sz="1600" dirty="0">
                <a:latin typeface="微软雅黑" panose="020B0503020204020204" pitchFamily="34" charset="-122"/>
                <a:ea typeface="微软雅黑" panose="020B0503020204020204" pitchFamily="34" charset="-122"/>
              </a:rPr>
              <a:t>特点是网络深、包含维度</a:t>
            </a:r>
            <a:r>
              <a:rPr lang="zh-CN" altLang="en-US" sz="1600" dirty="0">
                <a:solidFill>
                  <a:srgbClr val="C00000"/>
                </a:solidFill>
                <a:latin typeface="微软雅黑" panose="020B0503020204020204" pitchFamily="34" charset="-122"/>
                <a:ea typeface="微软雅黑" panose="020B0503020204020204" pitchFamily="34" charset="-122"/>
              </a:rPr>
              <a:t>扩张</a:t>
            </a:r>
            <a:r>
              <a:rPr lang="zh-CN" altLang="en-US" sz="1600" dirty="0">
                <a:latin typeface="微软雅黑" panose="020B0503020204020204" pitchFamily="34" charset="-122"/>
                <a:ea typeface="微软雅黑" panose="020B0503020204020204" pitchFamily="34" charset="-122"/>
              </a:rPr>
              <a:t>和</a:t>
            </a:r>
            <a:r>
              <a:rPr lang="zh-CN" altLang="en-US" sz="1600" dirty="0">
                <a:solidFill>
                  <a:srgbClr val="C00000"/>
                </a:solidFill>
                <a:latin typeface="微软雅黑" panose="020B0503020204020204" pitchFamily="34" charset="-122"/>
                <a:ea typeface="微软雅黑" panose="020B0503020204020204" pitchFamily="34" charset="-122"/>
              </a:rPr>
              <a:t>收缩</a:t>
            </a:r>
            <a:r>
              <a:rPr lang="zh-CN" altLang="en-US" sz="1600" dirty="0">
                <a:latin typeface="微软雅黑" panose="020B0503020204020204" pitchFamily="34" charset="-122"/>
                <a:ea typeface="微软雅黑" panose="020B0503020204020204" pitchFamily="34" charset="-122"/>
              </a:rPr>
              <a:t>两个阶段，基本操作单元为残差分组线性变换。</a:t>
            </a:r>
            <a:endParaRPr lang="en-US" altLang="zh-CN" sz="1600" dirty="0">
              <a:latin typeface="微软雅黑" panose="020B0503020204020204" pitchFamily="34" charset="-122"/>
              <a:ea typeface="微软雅黑" panose="020B0503020204020204" pitchFamily="34" charset="-122"/>
            </a:endParaRPr>
          </a:p>
        </p:txBody>
      </p:sp>
      <p:grpSp>
        <p:nvGrpSpPr>
          <p:cNvPr id="8" name="组合 7">
            <a:extLst>
              <a:ext uri="{FF2B5EF4-FFF2-40B4-BE49-F238E27FC236}">
                <a16:creationId xmlns:a16="http://schemas.microsoft.com/office/drawing/2014/main" id="{4DB197E0-8826-3334-7A9E-CAA6CBF1BF51}"/>
              </a:ext>
            </a:extLst>
          </p:cNvPr>
          <p:cNvGrpSpPr/>
          <p:nvPr/>
        </p:nvGrpSpPr>
        <p:grpSpPr>
          <a:xfrm>
            <a:off x="7049067" y="4401108"/>
            <a:ext cx="2436558" cy="380810"/>
            <a:chOff x="3731452" y="4863773"/>
            <a:chExt cx="2436558" cy="380810"/>
          </a:xfrm>
        </p:grpSpPr>
        <p:sp>
          <p:nvSpPr>
            <p:cNvPr id="9" name="任意多边形 37">
              <a:extLst>
                <a:ext uri="{FF2B5EF4-FFF2-40B4-BE49-F238E27FC236}">
                  <a16:creationId xmlns:a16="http://schemas.microsoft.com/office/drawing/2014/main" id="{1554F044-ECDA-F44E-9AD3-30FA07A42A18}"/>
                </a:ext>
              </a:extLst>
            </p:cNvPr>
            <p:cNvSpPr/>
            <p:nvPr/>
          </p:nvSpPr>
          <p:spPr>
            <a:xfrm rot="16200000">
              <a:off x="4792155" y="3835899"/>
              <a:ext cx="315151" cy="243655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schemeClr val="bg1"/>
                </a:solidFill>
                <a:latin typeface="Arial" panose="020B0604020202020204" pitchFamily="34" charset="0"/>
                <a:ea typeface="微软雅黑" panose="020B0503020204020204" pitchFamily="34" charset="-122"/>
              </a:endParaRPr>
            </a:p>
            <a:p>
              <a:pPr lvl="1"/>
              <a:endParaRPr lang="zh-CN" altLang="en-US" sz="1200" dirty="0">
                <a:solidFill>
                  <a:schemeClr val="bg1"/>
                </a:solidFill>
              </a:endParaRPr>
            </a:p>
            <a:p>
              <a:pPr lvl="1"/>
              <a:endParaRPr lang="zh-CN" altLang="en-US" sz="1200" dirty="0">
                <a:solidFill>
                  <a:schemeClr val="bg1"/>
                </a:solidFill>
              </a:endParaRPr>
            </a:p>
          </p:txBody>
        </p:sp>
        <p:sp>
          <p:nvSpPr>
            <p:cNvPr id="10" name="文本框 9">
              <a:extLst>
                <a:ext uri="{FF2B5EF4-FFF2-40B4-BE49-F238E27FC236}">
                  <a16:creationId xmlns:a16="http://schemas.microsoft.com/office/drawing/2014/main" id="{9C5DDC94-DF16-1EFC-167B-F7E1FC41DE1F}"/>
                </a:ext>
              </a:extLst>
            </p:cNvPr>
            <p:cNvSpPr txBox="1"/>
            <p:nvPr/>
          </p:nvSpPr>
          <p:spPr>
            <a:xfrm>
              <a:off x="3837902" y="4863773"/>
              <a:ext cx="2223657" cy="380810"/>
            </a:xfrm>
            <a:prstGeom prst="rect">
              <a:avLst/>
            </a:prstGeom>
            <a:noFill/>
          </p:spPr>
          <p:txBody>
            <a:bodyPr wrap="square" rtlCol="0">
              <a:spAutoFit/>
            </a:bodyPr>
            <a:lstStyle/>
            <a:p>
              <a:pPr algn="ctr">
                <a:lnSpc>
                  <a:spcPct val="130000"/>
                </a:lnSpc>
              </a:pPr>
              <a:r>
                <a:rPr lang="zh-CN" altLang="en-US" sz="1600" dirty="0">
                  <a:solidFill>
                    <a:schemeClr val="bg1"/>
                  </a:solidFill>
                  <a:latin typeface="Arial" panose="020B0604020202020204" pitchFamily="34" charset="0"/>
                  <a:ea typeface="微软雅黑" panose="020B0503020204020204" pitchFamily="34" charset="-122"/>
                </a:rPr>
                <a:t>“钻石”型缩放单元</a:t>
              </a:r>
              <a:endParaRPr lang="zh-CN" altLang="en-US" sz="1200" dirty="0">
                <a:solidFill>
                  <a:schemeClr val="bg1"/>
                </a:solidFill>
                <a:latin typeface="Arial" panose="020B0604020202020204" pitchFamily="34" charset="0"/>
                <a:ea typeface="微软雅黑" panose="020B0503020204020204" pitchFamily="34" charset="-122"/>
              </a:endParaRPr>
            </a:p>
          </p:txBody>
        </p:sp>
      </p:grpSp>
      <p:sp>
        <p:nvSpPr>
          <p:cNvPr id="11" name="矩形 10">
            <a:extLst>
              <a:ext uri="{FF2B5EF4-FFF2-40B4-BE49-F238E27FC236}">
                <a16:creationId xmlns:a16="http://schemas.microsoft.com/office/drawing/2014/main" id="{B09D6844-8597-6602-750F-06DA18FF297A}"/>
              </a:ext>
            </a:extLst>
          </p:cNvPr>
          <p:cNvSpPr/>
          <p:nvPr/>
        </p:nvSpPr>
        <p:spPr>
          <a:xfrm>
            <a:off x="7066597" y="4742499"/>
            <a:ext cx="3025847" cy="1357200"/>
          </a:xfrm>
          <a:prstGeom prst="rect">
            <a:avLst/>
          </a:prstGeom>
          <a:noFill/>
          <a:ln>
            <a:solidFill>
              <a:srgbClr val="006C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37">
            <a:extLst>
              <a:ext uri="{FF2B5EF4-FFF2-40B4-BE49-F238E27FC236}">
                <a16:creationId xmlns:a16="http://schemas.microsoft.com/office/drawing/2014/main" id="{718AB678-EF18-BF3C-7BC0-E90EA52E54C7}"/>
              </a:ext>
            </a:extLst>
          </p:cNvPr>
          <p:cNvSpPr/>
          <p:nvPr/>
        </p:nvSpPr>
        <p:spPr>
          <a:xfrm rot="16200000">
            <a:off x="10869532" y="3725977"/>
            <a:ext cx="315151" cy="173107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schemeClr val="bg1"/>
              </a:solidFill>
              <a:latin typeface="Arial" panose="020B0604020202020204" pitchFamily="34" charset="0"/>
              <a:ea typeface="微软雅黑" panose="020B0503020204020204" pitchFamily="34" charset="-122"/>
            </a:endParaRPr>
          </a:p>
          <a:p>
            <a:pPr lvl="1"/>
            <a:endParaRPr lang="zh-CN" altLang="en-US" sz="1200" dirty="0">
              <a:solidFill>
                <a:schemeClr val="bg1"/>
              </a:solidFill>
            </a:endParaRPr>
          </a:p>
          <a:p>
            <a:pPr lvl="1"/>
            <a:endParaRPr lang="zh-CN" altLang="en-US" sz="1200" dirty="0">
              <a:solidFill>
                <a:schemeClr val="bg1"/>
              </a:solidFill>
            </a:endParaRPr>
          </a:p>
        </p:txBody>
      </p:sp>
      <p:sp>
        <p:nvSpPr>
          <p:cNvPr id="17" name="矩形 16">
            <a:extLst>
              <a:ext uri="{FF2B5EF4-FFF2-40B4-BE49-F238E27FC236}">
                <a16:creationId xmlns:a16="http://schemas.microsoft.com/office/drawing/2014/main" id="{F5EFA2BA-B751-913F-8F86-FDC65907F981}"/>
              </a:ext>
            </a:extLst>
          </p:cNvPr>
          <p:cNvSpPr/>
          <p:nvPr/>
        </p:nvSpPr>
        <p:spPr>
          <a:xfrm>
            <a:off x="10179103" y="4739848"/>
            <a:ext cx="1811892" cy="1350762"/>
          </a:xfrm>
          <a:prstGeom prst="rect">
            <a:avLst/>
          </a:prstGeom>
          <a:noFill/>
          <a:ln>
            <a:solidFill>
              <a:srgbClr val="006CB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6E1E9F81-768E-B6BA-D441-368C5F979648}"/>
              </a:ext>
            </a:extLst>
          </p:cNvPr>
          <p:cNvSpPr txBox="1"/>
          <p:nvPr/>
        </p:nvSpPr>
        <p:spPr>
          <a:xfrm>
            <a:off x="10261760" y="4401108"/>
            <a:ext cx="1530694" cy="380810"/>
          </a:xfrm>
          <a:prstGeom prst="rect">
            <a:avLst/>
          </a:prstGeom>
          <a:noFill/>
        </p:spPr>
        <p:txBody>
          <a:bodyPr wrap="square" rtlCol="0">
            <a:spAutoFit/>
          </a:bodyPr>
          <a:lstStyle/>
          <a:p>
            <a:pPr algn="ctr">
              <a:lnSpc>
                <a:spcPct val="130000"/>
              </a:lnSpc>
            </a:pPr>
            <a:r>
              <a:rPr lang="zh-CN" altLang="en-US" sz="1600" dirty="0">
                <a:solidFill>
                  <a:schemeClr val="bg1"/>
                </a:solidFill>
                <a:latin typeface="Arial" panose="020B0604020202020204" pitchFamily="34" charset="0"/>
                <a:ea typeface="微软雅黑" panose="020B0503020204020204" pitchFamily="34" charset="-122"/>
              </a:rPr>
              <a:t>逐块缩放机制</a:t>
            </a:r>
            <a:endParaRPr lang="zh-CN" altLang="en-US" sz="1200" dirty="0">
              <a:solidFill>
                <a:schemeClr val="bg1"/>
              </a:solidFill>
              <a:latin typeface="Arial" panose="020B0604020202020204" pitchFamily="34" charset="0"/>
              <a:ea typeface="微软雅黑" panose="020B0503020204020204" pitchFamily="34" charset="-122"/>
            </a:endParaRPr>
          </a:p>
        </p:txBody>
      </p:sp>
      <p:sp>
        <p:nvSpPr>
          <p:cNvPr id="19" name="文本框 18">
            <a:extLst>
              <a:ext uri="{FF2B5EF4-FFF2-40B4-BE49-F238E27FC236}">
                <a16:creationId xmlns:a16="http://schemas.microsoft.com/office/drawing/2014/main" id="{0AC7C730-124D-FFD4-CC90-220A95A669F5}"/>
              </a:ext>
            </a:extLst>
          </p:cNvPr>
          <p:cNvSpPr txBox="1"/>
          <p:nvPr/>
        </p:nvSpPr>
        <p:spPr>
          <a:xfrm>
            <a:off x="10179103" y="4749089"/>
            <a:ext cx="1802317" cy="1341521"/>
          </a:xfrm>
          <a:prstGeom prst="rect">
            <a:avLst/>
          </a:prstGeom>
          <a:noFill/>
        </p:spPr>
        <p:txBody>
          <a:bodyPr wrap="square">
            <a:spAutoFit/>
          </a:bodyPr>
          <a:lstStyle/>
          <a:p>
            <a:pPr algn="just">
              <a:lnSpc>
                <a:spcPct val="130000"/>
              </a:lnSpc>
            </a:pPr>
            <a:r>
              <a:rPr lang="zh-CN" altLang="en-US" sz="1600" dirty="0">
                <a:latin typeface="微软雅黑" panose="020B0503020204020204" pitchFamily="34" charset="-122"/>
                <a:ea typeface="微软雅黑" panose="020B0503020204020204" pitchFamily="34" charset="-122"/>
              </a:rPr>
              <a:t>每一个六边形为一个扩张缩放单元，不同单元的形状</a:t>
            </a:r>
            <a:r>
              <a:rPr lang="zh-CN" altLang="en-US" sz="1600" dirty="0">
                <a:solidFill>
                  <a:srgbClr val="C00000"/>
                </a:solidFill>
                <a:latin typeface="微软雅黑" panose="020B0503020204020204" pitchFamily="34" charset="-122"/>
                <a:ea typeface="微软雅黑" panose="020B0503020204020204" pitchFamily="34" charset="-122"/>
              </a:rPr>
              <a:t>不尽相同</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563980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2">
            <a:extLst>
              <a:ext uri="{FF2B5EF4-FFF2-40B4-BE49-F238E27FC236}">
                <a16:creationId xmlns:a16="http://schemas.microsoft.com/office/drawing/2014/main" id="{895BDC04-8F62-4864-92D6-329EF4066482}"/>
              </a:ext>
            </a:extLst>
          </p:cNvPr>
          <p:cNvSpPr txBox="1">
            <a:spLocks noChangeArrowheads="1"/>
          </p:cNvSpPr>
          <p:nvPr/>
        </p:nvSpPr>
        <p:spPr bwMode="auto">
          <a:xfrm>
            <a:off x="192082" y="758301"/>
            <a:ext cx="7668114"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b="1">
                <a:solidFill>
                  <a:schemeClr val="tx1"/>
                </a:solidFill>
                <a:latin typeface="华文楷体" panose="02010600040101010101" pitchFamily="2" charset="-122"/>
                <a:ea typeface="宋体" panose="02010600030101010101" pitchFamily="2" charset="-122"/>
              </a:defRPr>
            </a:lvl1pPr>
            <a:lvl2pPr marL="742950" indent="-285750">
              <a:defRPr sz="2400" b="1">
                <a:solidFill>
                  <a:schemeClr val="tx1"/>
                </a:solidFill>
                <a:latin typeface="华文楷体" panose="02010600040101010101" pitchFamily="2" charset="-122"/>
                <a:ea typeface="宋体" panose="02010600030101010101" pitchFamily="2" charset="-122"/>
              </a:defRPr>
            </a:lvl2pPr>
            <a:lvl3pPr marL="1143000" indent="-228600">
              <a:defRPr sz="2400" b="1">
                <a:solidFill>
                  <a:schemeClr val="tx1"/>
                </a:solidFill>
                <a:latin typeface="华文楷体" panose="02010600040101010101" pitchFamily="2" charset="-122"/>
                <a:ea typeface="宋体" panose="02010600030101010101" pitchFamily="2" charset="-122"/>
              </a:defRPr>
            </a:lvl3pPr>
            <a:lvl4pPr marL="1600200" indent="-228600">
              <a:defRPr sz="2400" b="1">
                <a:solidFill>
                  <a:schemeClr val="tx1"/>
                </a:solidFill>
                <a:latin typeface="华文楷体" panose="02010600040101010101" pitchFamily="2" charset="-122"/>
                <a:ea typeface="宋体" panose="02010600030101010101" pitchFamily="2" charset="-122"/>
              </a:defRPr>
            </a:lvl4pPr>
            <a:lvl5pPr marL="2057400" indent="-228600">
              <a:defRPr sz="2400" b="1">
                <a:solidFill>
                  <a:schemeClr val="tx1"/>
                </a:solidFill>
                <a:latin typeface="华文楷体" panose="02010600040101010101" pitchFamily="2" charset="-122"/>
                <a:ea typeface="宋体" panose="02010600030101010101" pitchFamily="2" charset="-122"/>
              </a:defRPr>
            </a:lvl5pPr>
            <a:lvl6pPr marL="25146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6pPr>
            <a:lvl7pPr marL="29718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7pPr>
            <a:lvl8pPr marL="34290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8pPr>
            <a:lvl9pPr marL="3886200" indent="-228600" eaLnBrk="0" fontAlgn="base" hangingPunct="0">
              <a:spcBef>
                <a:spcPct val="0"/>
              </a:spcBef>
              <a:spcAft>
                <a:spcPct val="0"/>
              </a:spcAft>
              <a:defRPr sz="2400" b="1">
                <a:solidFill>
                  <a:schemeClr val="tx1"/>
                </a:solidFill>
                <a:latin typeface="华文楷体" panose="02010600040101010101" pitchFamily="2" charset="-122"/>
                <a:ea typeface="宋体" panose="02010600030101010101" pitchFamily="2" charset="-122"/>
              </a:defRPr>
            </a:lvl9pPr>
          </a:lstStyle>
          <a:p>
            <a:pPr eaLnBrk="1" hangingPunct="1">
              <a:buFont typeface="Arial" panose="020B0604020202020204" pitchFamily="34" charset="0"/>
              <a:buNone/>
            </a:pPr>
            <a:r>
              <a:rPr lang="en-US" altLang="zh-CN" sz="2000" dirty="0">
                <a:latin typeface="微软雅黑" panose="020B0503020204020204" pitchFamily="34" charset="-122"/>
                <a:ea typeface="微软雅黑" panose="020B0503020204020204" pitchFamily="34" charset="-122"/>
              </a:rPr>
              <a:t>2.1</a:t>
            </a:r>
            <a:r>
              <a:rPr lang="zh-CN" altLang="en-US" sz="2000" dirty="0">
                <a:latin typeface="微软雅黑" panose="020B0503020204020204" pitchFamily="34" charset="-122"/>
                <a:ea typeface="微软雅黑" panose="020B0503020204020204" pitchFamily="34" charset="-122"/>
              </a:rPr>
              <a:t> 研究内容一</a:t>
            </a:r>
            <a:r>
              <a:rPr lang="en-US" altLang="zh-CN" sz="2000" dirty="0">
                <a:latin typeface="微软雅黑" panose="020B0503020204020204" pitchFamily="34" charset="-122"/>
                <a:ea typeface="微软雅黑" panose="020B0503020204020204" pitchFamily="34" charset="-122"/>
              </a:rPr>
              <a:t>—</a:t>
            </a:r>
            <a:r>
              <a:rPr lang="zh-CN" altLang="en-US" sz="2000" dirty="0">
                <a:solidFill>
                  <a:schemeClr val="accent2">
                    <a:lumMod val="75000"/>
                  </a:schemeClr>
                </a:solidFill>
                <a:latin typeface="微软雅黑" panose="020B0503020204020204" pitchFamily="34" charset="-122"/>
                <a:ea typeface="微软雅黑" panose="020B0503020204020204" pitchFamily="34" charset="-122"/>
              </a:rPr>
              <a:t>基于残差分组线性变换解码器的自动语音识别</a:t>
            </a:r>
          </a:p>
          <a:p>
            <a:pPr eaLnBrk="1" hangingPunct="1">
              <a:buFont typeface="Arial" panose="020B0604020202020204" pitchFamily="34" charset="0"/>
              <a:buNone/>
            </a:pPr>
            <a:endParaRPr lang="zh-CN" altLang="en-US" sz="2000" dirty="0">
              <a:solidFill>
                <a:schemeClr val="accent2">
                  <a:lumMod val="75000"/>
                </a:schemeClr>
              </a:solidFill>
              <a:latin typeface="微软雅黑" panose="020B0503020204020204" pitchFamily="34" charset="-122"/>
              <a:ea typeface="微软雅黑" panose="020B0503020204020204" pitchFamily="34" charset="-122"/>
            </a:endParaRPr>
          </a:p>
        </p:txBody>
      </p:sp>
      <p:sp>
        <p:nvSpPr>
          <p:cNvPr id="39" name="流程图: 手动输入 38">
            <a:extLst>
              <a:ext uri="{FF2B5EF4-FFF2-40B4-BE49-F238E27FC236}">
                <a16:creationId xmlns:a16="http://schemas.microsoft.com/office/drawing/2014/main" id="{EE7830EA-CE45-4481-9AEF-2263D7DD235A}"/>
              </a:ext>
            </a:extLst>
          </p:cNvPr>
          <p:cNvSpPr/>
          <p:nvPr/>
        </p:nvSpPr>
        <p:spPr>
          <a:xfrm>
            <a:off x="6016000" y="44301"/>
            <a:ext cx="1016219" cy="338554"/>
          </a:xfrm>
          <a:prstGeom prst="flowChartManualInpu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研究目标</a:t>
            </a:r>
          </a:p>
        </p:txBody>
      </p:sp>
      <p:grpSp>
        <p:nvGrpSpPr>
          <p:cNvPr id="40" name="组合 39">
            <a:extLst>
              <a:ext uri="{FF2B5EF4-FFF2-40B4-BE49-F238E27FC236}">
                <a16:creationId xmlns:a16="http://schemas.microsoft.com/office/drawing/2014/main" id="{93C62636-195A-4920-9B5F-1F2DCA322A8D}"/>
              </a:ext>
            </a:extLst>
          </p:cNvPr>
          <p:cNvGrpSpPr/>
          <p:nvPr/>
        </p:nvGrpSpPr>
        <p:grpSpPr>
          <a:xfrm>
            <a:off x="9804413" y="44301"/>
            <a:ext cx="2177007" cy="339300"/>
            <a:chOff x="4562654" y="3356255"/>
            <a:chExt cx="1063943" cy="339300"/>
          </a:xfrm>
        </p:grpSpPr>
        <p:sp>
          <p:nvSpPr>
            <p:cNvPr id="41" name="矩形 40">
              <a:extLst>
                <a:ext uri="{FF2B5EF4-FFF2-40B4-BE49-F238E27FC236}">
                  <a16:creationId xmlns:a16="http://schemas.microsoft.com/office/drawing/2014/main" id="{32E97031-AF01-45DD-AD50-79477F319DEA}"/>
                </a:ext>
              </a:extLst>
            </p:cNvPr>
            <p:cNvSpPr/>
            <p:nvPr/>
          </p:nvSpPr>
          <p:spPr>
            <a:xfrm>
              <a:off x="4562654" y="3357001"/>
              <a:ext cx="1063943" cy="338554"/>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AF1DF808-840C-4C0A-AEF6-950D1AE3F77A}"/>
                </a:ext>
              </a:extLst>
            </p:cNvPr>
            <p:cNvSpPr txBox="1"/>
            <p:nvPr/>
          </p:nvSpPr>
          <p:spPr>
            <a:xfrm>
              <a:off x="4574697" y="3356255"/>
              <a:ext cx="1037645" cy="338554"/>
            </a:xfrm>
            <a:prstGeom prst="rect">
              <a:avLst/>
            </a:prstGeom>
            <a:noFill/>
          </p:spPr>
          <p:txBody>
            <a:bodyPr wrap="square" rtlCol="0">
              <a:spAutoFit/>
            </a:bodyPr>
            <a:lstStyle/>
            <a:p>
              <a:pPr algn="ctr"/>
              <a:r>
                <a:rPr lang="zh-CN" altLang="en-US" sz="1600" b="0" dirty="0">
                  <a:solidFill>
                    <a:schemeClr val="accent4">
                      <a:lumMod val="50000"/>
                      <a:lumOff val="50000"/>
                    </a:schemeClr>
                  </a:solidFill>
                  <a:latin typeface="微软雅黑" panose="020B0503020204020204" pitchFamily="34" charset="-122"/>
                  <a:ea typeface="微软雅黑" panose="020B0503020204020204" pitchFamily="34" charset="-122"/>
                </a:rPr>
                <a:t>学术指标与成果指标</a:t>
              </a:r>
            </a:p>
          </p:txBody>
        </p:sp>
      </p:grpSp>
      <p:sp>
        <p:nvSpPr>
          <p:cNvPr id="43" name="矩形 42">
            <a:extLst>
              <a:ext uri="{FF2B5EF4-FFF2-40B4-BE49-F238E27FC236}">
                <a16:creationId xmlns:a16="http://schemas.microsoft.com/office/drawing/2014/main" id="{9310212F-D47E-4756-BF41-C2F0006B94C3}"/>
              </a:ext>
            </a:extLst>
          </p:cNvPr>
          <p:cNvSpPr/>
          <p:nvPr/>
        </p:nvSpPr>
        <p:spPr>
          <a:xfrm>
            <a:off x="7086031" y="44301"/>
            <a:ext cx="2689211" cy="338554"/>
          </a:xfrm>
          <a:prstGeom prst="rect">
            <a:avLst/>
          </a:prstGeom>
          <a:solidFill>
            <a:schemeClr val="bg1">
              <a:lumMod val="50000"/>
              <a:alpha val="20000"/>
            </a:schemeClr>
          </a:solidFill>
          <a:ln w="12700">
            <a:solidFill>
              <a:schemeClr val="accent1">
                <a:shade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667B5CD7-DEFA-42B3-BD74-A4C3C8568206}"/>
              </a:ext>
            </a:extLst>
          </p:cNvPr>
          <p:cNvSpPr txBox="1"/>
          <p:nvPr/>
        </p:nvSpPr>
        <p:spPr>
          <a:xfrm>
            <a:off x="7566540" y="54115"/>
            <a:ext cx="1728192" cy="338554"/>
          </a:xfrm>
          <a:prstGeom prst="rect">
            <a:avLst/>
          </a:prstGeom>
          <a:noFill/>
          <a:ln>
            <a:noFill/>
          </a:ln>
          <a:effectLst>
            <a:outerShdw blurRad="50800" dist="38100" dir="2700000" algn="tl" rotWithShape="0">
              <a:prstClr val="black">
                <a:alpha val="40000"/>
              </a:prstClr>
            </a:outerShdw>
          </a:effectLst>
        </p:spPr>
        <p:txBody>
          <a:bodyPr wrap="square" rtlCol="0">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论文工作进度</a:t>
            </a:r>
          </a:p>
        </p:txBody>
      </p:sp>
      <p:graphicFrame>
        <p:nvGraphicFramePr>
          <p:cNvPr id="7" name="表格 11">
            <a:extLst>
              <a:ext uri="{FF2B5EF4-FFF2-40B4-BE49-F238E27FC236}">
                <a16:creationId xmlns:a16="http://schemas.microsoft.com/office/drawing/2014/main" id="{332C0B88-5866-B69C-EA0B-AC2738CDC504}"/>
              </a:ext>
            </a:extLst>
          </p:cNvPr>
          <p:cNvGraphicFramePr>
            <a:graphicFrameLocks noGrp="1"/>
          </p:cNvGraphicFramePr>
          <p:nvPr>
            <p:extLst>
              <p:ext uri="{D42A27DB-BD31-4B8C-83A1-F6EECF244321}">
                <p14:modId xmlns:p14="http://schemas.microsoft.com/office/powerpoint/2010/main" val="3884937603"/>
              </p:ext>
            </p:extLst>
          </p:nvPr>
        </p:nvGraphicFramePr>
        <p:xfrm>
          <a:off x="192082" y="1945940"/>
          <a:ext cx="4727739" cy="2743200"/>
        </p:xfrm>
        <a:graphic>
          <a:graphicData uri="http://schemas.openxmlformats.org/drawingml/2006/table">
            <a:tbl>
              <a:tblPr firstRow="1" bandRow="1">
                <a:tableStyleId>{93296810-A885-4BE3-A3E7-6D5BEEA58F35}</a:tableStyleId>
              </a:tblPr>
              <a:tblGrid>
                <a:gridCol w="1980000">
                  <a:extLst>
                    <a:ext uri="{9D8B030D-6E8A-4147-A177-3AD203B41FA5}">
                      <a16:colId xmlns:a16="http://schemas.microsoft.com/office/drawing/2014/main" val="3644582097"/>
                    </a:ext>
                  </a:extLst>
                </a:gridCol>
                <a:gridCol w="540000">
                  <a:extLst>
                    <a:ext uri="{9D8B030D-6E8A-4147-A177-3AD203B41FA5}">
                      <a16:colId xmlns:a16="http://schemas.microsoft.com/office/drawing/2014/main" val="2031271466"/>
                    </a:ext>
                  </a:extLst>
                </a:gridCol>
                <a:gridCol w="540000">
                  <a:extLst>
                    <a:ext uri="{9D8B030D-6E8A-4147-A177-3AD203B41FA5}">
                      <a16:colId xmlns:a16="http://schemas.microsoft.com/office/drawing/2014/main" val="3943474982"/>
                    </a:ext>
                  </a:extLst>
                </a:gridCol>
                <a:gridCol w="839739">
                  <a:extLst>
                    <a:ext uri="{9D8B030D-6E8A-4147-A177-3AD203B41FA5}">
                      <a16:colId xmlns:a16="http://schemas.microsoft.com/office/drawing/2014/main" val="3228775236"/>
                    </a:ext>
                  </a:extLst>
                </a:gridCol>
                <a:gridCol w="828000">
                  <a:extLst>
                    <a:ext uri="{9D8B030D-6E8A-4147-A177-3AD203B41FA5}">
                      <a16:colId xmlns:a16="http://schemas.microsoft.com/office/drawing/2014/main" val="2919472636"/>
                    </a:ext>
                  </a:extLst>
                </a:gridCol>
              </a:tblGrid>
              <a:tr h="252000">
                <a:tc rowSpan="2">
                  <a:txBody>
                    <a:bodyPr/>
                    <a:lstStyle/>
                    <a:p>
                      <a:pPr algn="ctr"/>
                      <a:r>
                        <a:rPr lang="zh-CN" altLang="en-US" sz="1200" baseline="0" dirty="0">
                          <a:solidFill>
                            <a:schemeClr val="tx1"/>
                          </a:solidFill>
                          <a:latin typeface="Times New Roman" panose="02020603050405020304" pitchFamily="18" charset="0"/>
                          <a:ea typeface="微软雅黑" panose="020B0503020204020204" pitchFamily="34" charset="-122"/>
                        </a:rPr>
                        <a:t>模型</a:t>
                      </a:r>
                    </a:p>
                  </a:txBody>
                  <a:tcPr anchor="ctr"/>
                </a:tc>
                <a:tc gridSpan="2">
                  <a:txBody>
                    <a:bodyPr/>
                    <a:lstStyle/>
                    <a:p>
                      <a:pPr algn="ctr"/>
                      <a:r>
                        <a:rPr lang="en-US" altLang="zh-CN" sz="1200" baseline="0" dirty="0">
                          <a:solidFill>
                            <a:schemeClr val="tx1"/>
                          </a:solidFill>
                          <a:latin typeface="Times New Roman" panose="02020603050405020304" pitchFamily="18" charset="0"/>
                          <a:ea typeface="微软雅黑" panose="020B0503020204020204" pitchFamily="34" charset="-122"/>
                        </a:rPr>
                        <a:t>CER (%)</a:t>
                      </a:r>
                      <a:endParaRPr lang="zh-CN" altLang="en-US" sz="1200" baseline="0" dirty="0">
                        <a:solidFill>
                          <a:schemeClr val="tx1"/>
                        </a:solidFill>
                        <a:latin typeface="Times New Roman" panose="02020603050405020304" pitchFamily="18" charset="0"/>
                        <a:ea typeface="微软雅黑" panose="020B0503020204020204" pitchFamily="34" charset="-122"/>
                      </a:endParaRPr>
                    </a:p>
                  </a:txBody>
                  <a:tcPr anchor="ctr">
                    <a:solidFill>
                      <a:srgbClr val="68ADC3"/>
                    </a:solidFill>
                  </a:tcPr>
                </a:tc>
                <a:tc hMerge="1">
                  <a:txBody>
                    <a:bodyPr/>
                    <a:lstStyle/>
                    <a:p>
                      <a:pPr algn="ctr"/>
                      <a:endParaRPr lang="zh-CN" altLang="en-US" sz="1200" baseline="0" dirty="0">
                        <a:latin typeface="Times New Roman" panose="02020603050405020304" pitchFamily="18" charset="0"/>
                        <a:ea typeface="微软雅黑" panose="020B0503020204020204" pitchFamily="34" charset="-122"/>
                      </a:endParaRPr>
                    </a:p>
                  </a:txBody>
                  <a:tcPr anchor="ctr"/>
                </a:tc>
                <a:tc rowSpan="2">
                  <a:txBody>
                    <a:bodyPr/>
                    <a:lstStyle/>
                    <a:p>
                      <a:pPr algn="ctr"/>
                      <a:r>
                        <a:rPr lang="zh-CN" altLang="en-US" sz="1200" baseline="0" dirty="0">
                          <a:solidFill>
                            <a:schemeClr val="tx1"/>
                          </a:solidFill>
                          <a:latin typeface="Times New Roman" panose="02020603050405020304" pitchFamily="18" charset="0"/>
                          <a:ea typeface="微软雅黑" panose="020B0503020204020204" pitchFamily="34" charset="-122"/>
                        </a:rPr>
                        <a:t>参数量</a:t>
                      </a:r>
                      <a:r>
                        <a:rPr lang="en-US" altLang="zh-CN" sz="1200" baseline="0" dirty="0">
                          <a:solidFill>
                            <a:schemeClr val="tx1"/>
                          </a:solidFill>
                          <a:latin typeface="Times New Roman" panose="02020603050405020304" pitchFamily="18" charset="0"/>
                          <a:ea typeface="微软雅黑" panose="020B0503020204020204" pitchFamily="34" charset="-122"/>
                        </a:rPr>
                        <a:t>(M)</a:t>
                      </a:r>
                      <a:endParaRPr lang="zh-CN" altLang="en-US" sz="1200" baseline="0" dirty="0">
                        <a:solidFill>
                          <a:schemeClr val="tx1"/>
                        </a:solidFill>
                        <a:latin typeface="Times New Roman" panose="02020603050405020304" pitchFamily="18" charset="0"/>
                        <a:ea typeface="微软雅黑" panose="020B0503020204020204" pitchFamily="34" charset="-122"/>
                      </a:endParaRPr>
                    </a:p>
                  </a:txBody>
                  <a:tcPr anchor="ctr"/>
                </a:tc>
                <a:tc rowSpan="2">
                  <a:txBody>
                    <a:bodyPr/>
                    <a:lstStyle/>
                    <a:p>
                      <a:pPr algn="ctr"/>
                      <a:r>
                        <a:rPr lang="en-US" altLang="zh-CN" sz="1200" baseline="0" dirty="0">
                          <a:solidFill>
                            <a:schemeClr val="tx1"/>
                          </a:solidFill>
                          <a:latin typeface="Times New Roman" panose="02020603050405020304" pitchFamily="18" charset="0"/>
                          <a:ea typeface="微软雅黑" panose="020B0503020204020204" pitchFamily="34" charset="-122"/>
                        </a:rPr>
                        <a:t>MACs (B)</a:t>
                      </a:r>
                      <a:endParaRPr lang="zh-CN" altLang="en-US" sz="1200" baseline="0" dirty="0">
                        <a:solidFill>
                          <a:schemeClr val="tx1"/>
                        </a:solidFill>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1468915925"/>
                  </a:ext>
                </a:extLst>
              </a:tr>
              <a:tr h="252000">
                <a:tc vMerge="1">
                  <a:txBody>
                    <a:bodyPr/>
                    <a:lstStyle/>
                    <a:p>
                      <a:endParaRPr lang="zh-CN" altLang="en-US"/>
                    </a:p>
                  </a:txBody>
                  <a:tcP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Dev</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algn="ct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Test</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3462806845"/>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TDNN-Chain</a:t>
                      </a:r>
                      <a:r>
                        <a:rPr lang="en-US" altLang="zh-CN" sz="1200" baseline="30000" dirty="0">
                          <a:latin typeface="Times New Roman" panose="02020603050405020304" pitchFamily="18" charset="0"/>
                          <a:ea typeface="微软雅黑" panose="020B0503020204020204" pitchFamily="34" charset="-122"/>
                        </a:rPr>
                        <a:t>[7]</a:t>
                      </a:r>
                      <a:endParaRPr lang="zh-CN" altLang="en-US" sz="1200" baseline="3000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7.45</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920673728"/>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LAS</a:t>
                      </a:r>
                      <a:r>
                        <a:rPr lang="en-US" altLang="zh-CN" sz="1200" baseline="30000" dirty="0">
                          <a:latin typeface="Times New Roman" panose="02020603050405020304" pitchFamily="18" charset="0"/>
                          <a:ea typeface="微软雅黑" panose="020B0503020204020204" pitchFamily="34" charset="-122"/>
                        </a:rPr>
                        <a:t>[11]</a:t>
                      </a:r>
                      <a:endParaRPr lang="zh-CN" altLang="en-US" sz="1200" baseline="3000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10.56</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1900354181"/>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SSAN</a:t>
                      </a:r>
                      <a:r>
                        <a:rPr lang="en-US" altLang="zh-CN" sz="1200" baseline="30000" dirty="0">
                          <a:latin typeface="Times New Roman" panose="02020603050405020304" pitchFamily="18" charset="0"/>
                          <a:ea typeface="微软雅黑" panose="020B0503020204020204" pitchFamily="34" charset="-122"/>
                        </a:rPr>
                        <a:t>[13]</a:t>
                      </a:r>
                      <a:endParaRPr lang="zh-CN" altLang="en-US" sz="1200" baseline="3000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6.84</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36.0</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865459462"/>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Speech-Transformer</a:t>
                      </a:r>
                      <a:r>
                        <a:rPr lang="en-US" altLang="zh-CN" sz="1200" baseline="30000" dirty="0">
                          <a:latin typeface="Times New Roman" panose="02020603050405020304" pitchFamily="18" charset="0"/>
                          <a:ea typeface="微软雅黑" panose="020B0503020204020204" pitchFamily="34" charset="-122"/>
                        </a:rPr>
                        <a:t>[17]</a:t>
                      </a:r>
                      <a:endParaRPr lang="zh-CN" altLang="en-US" sz="1200" baseline="3000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6.91</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7.47</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28.2</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18.1</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884723711"/>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HA-Transformer</a:t>
                      </a:r>
                      <a:r>
                        <a:rPr lang="en-US" altLang="zh-CN" sz="1200" baseline="30000" dirty="0">
                          <a:latin typeface="Times New Roman" panose="02020603050405020304" pitchFamily="18" charset="0"/>
                          <a:ea typeface="微软雅黑" panose="020B0503020204020204" pitchFamily="34" charset="-122"/>
                        </a:rPr>
                        <a:t>[19]</a:t>
                      </a:r>
                      <a:endParaRPr lang="zh-CN" altLang="en-US" sz="1200" baseline="3000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5.58</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5.96</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39.5</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23.2</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4031364293"/>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STBD</a:t>
                      </a:r>
                      <a:r>
                        <a:rPr lang="en-US" altLang="zh-CN" sz="1200" baseline="30000" dirty="0">
                          <a:latin typeface="Times New Roman" panose="02020603050405020304" pitchFamily="18" charset="0"/>
                          <a:ea typeface="微软雅黑" panose="020B0503020204020204" pitchFamily="34" charset="-122"/>
                        </a:rPr>
                        <a:t>[23]</a:t>
                      </a:r>
                      <a:endParaRPr lang="zh-CN" altLang="en-US" sz="1200" baseline="3000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7.43</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8.03</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53.8</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59.3</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470649449"/>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Light-Transformer</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6.18</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6.67</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20.4</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5.3</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3357914457"/>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Light-Transformer (With LM)</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5.94</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6.38</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20.4</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5.3</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2233643805"/>
                  </a:ext>
                </a:extLst>
              </a:tr>
            </a:tbl>
          </a:graphicData>
        </a:graphic>
      </p:graphicFrame>
      <p:sp>
        <p:nvSpPr>
          <p:cNvPr id="13" name="文本框 12">
            <a:extLst>
              <a:ext uri="{FF2B5EF4-FFF2-40B4-BE49-F238E27FC236}">
                <a16:creationId xmlns:a16="http://schemas.microsoft.com/office/drawing/2014/main" id="{FFE8F359-00C7-33C5-E18D-1FD578C10214}"/>
              </a:ext>
            </a:extLst>
          </p:cNvPr>
          <p:cNvSpPr txBox="1"/>
          <p:nvPr/>
        </p:nvSpPr>
        <p:spPr>
          <a:xfrm>
            <a:off x="1010950" y="1368061"/>
            <a:ext cx="3090000" cy="584775"/>
          </a:xfrm>
          <a:prstGeom prst="rect">
            <a:avLst/>
          </a:prstGeom>
          <a:noFill/>
        </p:spPr>
        <p:txBody>
          <a:bodyPr wrap="square" rtlCol="0">
            <a:spAutoFit/>
          </a:bodyPr>
          <a:lstStyle/>
          <a:p>
            <a:pPr algn="ctr"/>
            <a:r>
              <a:rPr lang="zh-CN" altLang="en-US" sz="1600" dirty="0">
                <a:latin typeface="微软雅黑" panose="020B0503020204020204" pitchFamily="34" charset="-122"/>
                <a:ea typeface="微软雅黑" panose="020B0503020204020204" pitchFamily="34" charset="-122"/>
              </a:rPr>
              <a:t>模型在</a:t>
            </a:r>
            <a:r>
              <a:rPr lang="en-US" altLang="zh-CN" sz="1600" dirty="0">
                <a:latin typeface="微软雅黑" panose="020B0503020204020204" pitchFamily="34" charset="-122"/>
                <a:ea typeface="微软雅黑" panose="020B0503020204020204" pitchFamily="34" charset="-122"/>
              </a:rPr>
              <a:t>AISHELL-1</a:t>
            </a:r>
            <a:r>
              <a:rPr lang="zh-CN" altLang="en-US" sz="1600" dirty="0">
                <a:latin typeface="微软雅黑" panose="020B0503020204020204" pitchFamily="34" charset="-122"/>
                <a:ea typeface="微软雅黑" panose="020B0503020204020204" pitchFamily="34" charset="-122"/>
              </a:rPr>
              <a:t>上的实验结果</a:t>
            </a:r>
            <a:endParaRPr lang="en-US" altLang="zh-CN" sz="1600" dirty="0">
              <a:latin typeface="微软雅黑" panose="020B0503020204020204" pitchFamily="34" charset="-122"/>
              <a:ea typeface="微软雅黑" panose="020B0503020204020204" pitchFamily="34" charset="-122"/>
            </a:endParaRPr>
          </a:p>
          <a:p>
            <a:pPr algn="ctr"/>
            <a:r>
              <a:rPr lang="zh-CN" altLang="en-US" sz="1600" dirty="0">
                <a:latin typeface="微软雅黑" panose="020B0503020204020204" pitchFamily="34" charset="-122"/>
                <a:ea typeface="微软雅黑" panose="020B0503020204020204" pitchFamily="34" charset="-122"/>
              </a:rPr>
              <a:t>（红色：最好 蓝色：次好）</a:t>
            </a:r>
          </a:p>
        </p:txBody>
      </p:sp>
      <p:graphicFrame>
        <p:nvGraphicFramePr>
          <p:cNvPr id="23" name="表格 11">
            <a:extLst>
              <a:ext uri="{FF2B5EF4-FFF2-40B4-BE49-F238E27FC236}">
                <a16:creationId xmlns:a16="http://schemas.microsoft.com/office/drawing/2014/main" id="{28D8EC36-EEA4-9383-34D3-8699B3225E2B}"/>
              </a:ext>
            </a:extLst>
          </p:cNvPr>
          <p:cNvGraphicFramePr>
            <a:graphicFrameLocks noGrp="1"/>
          </p:cNvGraphicFramePr>
          <p:nvPr>
            <p:extLst>
              <p:ext uri="{D42A27DB-BD31-4B8C-83A1-F6EECF244321}">
                <p14:modId xmlns:p14="http://schemas.microsoft.com/office/powerpoint/2010/main" val="2877493742"/>
              </p:ext>
            </p:extLst>
          </p:nvPr>
        </p:nvGraphicFramePr>
        <p:xfrm>
          <a:off x="192082" y="4987436"/>
          <a:ext cx="4727739" cy="1645920"/>
        </p:xfrm>
        <a:graphic>
          <a:graphicData uri="http://schemas.openxmlformats.org/drawingml/2006/table">
            <a:tbl>
              <a:tblPr firstRow="1" bandRow="1">
                <a:tableStyleId>{93296810-A885-4BE3-A3E7-6D5BEEA58F35}</a:tableStyleId>
              </a:tblPr>
              <a:tblGrid>
                <a:gridCol w="1980000">
                  <a:extLst>
                    <a:ext uri="{9D8B030D-6E8A-4147-A177-3AD203B41FA5}">
                      <a16:colId xmlns:a16="http://schemas.microsoft.com/office/drawing/2014/main" val="3644582097"/>
                    </a:ext>
                  </a:extLst>
                </a:gridCol>
                <a:gridCol w="540000">
                  <a:extLst>
                    <a:ext uri="{9D8B030D-6E8A-4147-A177-3AD203B41FA5}">
                      <a16:colId xmlns:a16="http://schemas.microsoft.com/office/drawing/2014/main" val="2031271466"/>
                    </a:ext>
                  </a:extLst>
                </a:gridCol>
                <a:gridCol w="540000">
                  <a:extLst>
                    <a:ext uri="{9D8B030D-6E8A-4147-A177-3AD203B41FA5}">
                      <a16:colId xmlns:a16="http://schemas.microsoft.com/office/drawing/2014/main" val="3943474982"/>
                    </a:ext>
                  </a:extLst>
                </a:gridCol>
                <a:gridCol w="839739">
                  <a:extLst>
                    <a:ext uri="{9D8B030D-6E8A-4147-A177-3AD203B41FA5}">
                      <a16:colId xmlns:a16="http://schemas.microsoft.com/office/drawing/2014/main" val="3228775236"/>
                    </a:ext>
                  </a:extLst>
                </a:gridCol>
                <a:gridCol w="828000">
                  <a:extLst>
                    <a:ext uri="{9D8B030D-6E8A-4147-A177-3AD203B41FA5}">
                      <a16:colId xmlns:a16="http://schemas.microsoft.com/office/drawing/2014/main" val="2919472636"/>
                    </a:ext>
                  </a:extLst>
                </a:gridCol>
              </a:tblGrid>
              <a:tr h="163035">
                <a:tc rowSpan="2">
                  <a:txBody>
                    <a:bodyPr/>
                    <a:lstStyle/>
                    <a:p>
                      <a:pPr algn="ctr"/>
                      <a:r>
                        <a:rPr lang="zh-CN" altLang="en-US" sz="1200" baseline="0" dirty="0">
                          <a:solidFill>
                            <a:schemeClr val="tx1"/>
                          </a:solidFill>
                          <a:latin typeface="Times New Roman" panose="02020603050405020304" pitchFamily="18" charset="0"/>
                          <a:ea typeface="微软雅黑" panose="020B0503020204020204" pitchFamily="34" charset="-122"/>
                        </a:rPr>
                        <a:t>模型</a:t>
                      </a:r>
                    </a:p>
                  </a:txBody>
                  <a:tcPr anchor="ctr"/>
                </a:tc>
                <a:tc gridSpan="2">
                  <a:txBody>
                    <a:bodyPr/>
                    <a:lstStyle/>
                    <a:p>
                      <a:pPr algn="ctr"/>
                      <a:r>
                        <a:rPr lang="en-US" altLang="zh-CN" sz="1200" baseline="0" dirty="0">
                          <a:solidFill>
                            <a:schemeClr val="tx1"/>
                          </a:solidFill>
                          <a:latin typeface="Times New Roman" panose="02020603050405020304" pitchFamily="18" charset="0"/>
                          <a:ea typeface="微软雅黑" panose="020B0503020204020204" pitchFamily="34" charset="-122"/>
                        </a:rPr>
                        <a:t>WER (%)</a:t>
                      </a:r>
                      <a:endParaRPr lang="zh-CN" altLang="en-US" sz="1200" baseline="0" dirty="0">
                        <a:solidFill>
                          <a:schemeClr val="tx1"/>
                        </a:solidFill>
                        <a:latin typeface="Times New Roman" panose="02020603050405020304" pitchFamily="18" charset="0"/>
                        <a:ea typeface="微软雅黑" panose="020B0503020204020204" pitchFamily="34" charset="-122"/>
                      </a:endParaRPr>
                    </a:p>
                  </a:txBody>
                  <a:tcPr anchor="ctr">
                    <a:solidFill>
                      <a:srgbClr val="68ADC3"/>
                    </a:solidFill>
                  </a:tcPr>
                </a:tc>
                <a:tc hMerge="1">
                  <a:txBody>
                    <a:bodyPr/>
                    <a:lstStyle/>
                    <a:p>
                      <a:pPr algn="ctr"/>
                      <a:endParaRPr lang="zh-CN" altLang="en-US" sz="1200" baseline="0" dirty="0">
                        <a:latin typeface="Times New Roman" panose="02020603050405020304" pitchFamily="18" charset="0"/>
                        <a:ea typeface="微软雅黑" panose="020B0503020204020204" pitchFamily="34" charset="-122"/>
                      </a:endParaRPr>
                    </a:p>
                  </a:txBody>
                  <a:tcPr anchor="ctr"/>
                </a:tc>
                <a:tc rowSpan="2">
                  <a:txBody>
                    <a:bodyPr/>
                    <a:lstStyle/>
                    <a:p>
                      <a:pPr algn="ctr"/>
                      <a:r>
                        <a:rPr lang="zh-CN" altLang="en-US" sz="1200" baseline="0" dirty="0">
                          <a:solidFill>
                            <a:schemeClr val="tx1"/>
                          </a:solidFill>
                          <a:latin typeface="Times New Roman" panose="02020603050405020304" pitchFamily="18" charset="0"/>
                          <a:ea typeface="微软雅黑" panose="020B0503020204020204" pitchFamily="34" charset="-122"/>
                        </a:rPr>
                        <a:t>参数量</a:t>
                      </a:r>
                      <a:r>
                        <a:rPr lang="en-US" altLang="zh-CN" sz="1200" baseline="0" dirty="0">
                          <a:solidFill>
                            <a:schemeClr val="tx1"/>
                          </a:solidFill>
                          <a:latin typeface="Times New Roman" panose="02020603050405020304" pitchFamily="18" charset="0"/>
                          <a:ea typeface="微软雅黑" panose="020B0503020204020204" pitchFamily="34" charset="-122"/>
                        </a:rPr>
                        <a:t>(M)</a:t>
                      </a:r>
                      <a:endParaRPr lang="zh-CN" altLang="en-US" sz="1200" baseline="0" dirty="0">
                        <a:solidFill>
                          <a:schemeClr val="tx1"/>
                        </a:solidFill>
                        <a:latin typeface="Times New Roman" panose="02020603050405020304" pitchFamily="18" charset="0"/>
                        <a:ea typeface="微软雅黑" panose="020B0503020204020204" pitchFamily="34" charset="-122"/>
                      </a:endParaRPr>
                    </a:p>
                  </a:txBody>
                  <a:tcPr anchor="ctr"/>
                </a:tc>
                <a:tc rowSpan="2">
                  <a:txBody>
                    <a:bodyPr/>
                    <a:lstStyle/>
                    <a:p>
                      <a:pPr algn="ctr"/>
                      <a:r>
                        <a:rPr lang="en-US" altLang="zh-CN" sz="1200" baseline="0" dirty="0">
                          <a:solidFill>
                            <a:schemeClr val="tx1"/>
                          </a:solidFill>
                          <a:latin typeface="Times New Roman" panose="02020603050405020304" pitchFamily="18" charset="0"/>
                          <a:ea typeface="微软雅黑" panose="020B0503020204020204" pitchFamily="34" charset="-122"/>
                        </a:rPr>
                        <a:t>MACs (B)</a:t>
                      </a:r>
                      <a:endParaRPr lang="zh-CN" altLang="en-US" sz="1200" baseline="0" dirty="0">
                        <a:solidFill>
                          <a:schemeClr val="tx1"/>
                        </a:solidFill>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1468915925"/>
                  </a:ext>
                </a:extLst>
              </a:tr>
              <a:tr h="163035">
                <a:tc vMerge="1">
                  <a:txBody>
                    <a:bodyPr/>
                    <a:lstStyle/>
                    <a:p>
                      <a:endParaRPr lang="zh-CN" altLang="en-US"/>
                    </a:p>
                  </a:txBody>
                  <a:tcPr/>
                </a:tc>
                <a:tc>
                  <a:txBody>
                    <a:bodyPr/>
                    <a:lstStyle/>
                    <a:p>
                      <a:pPr marL="0" algn="ctr" defTabSz="685800" rtl="0" eaLnBrk="1" latinLnBrk="0" hangingPunct="1"/>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Dev</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a:txBody>
                    <a:bodyPr/>
                    <a:lstStyle/>
                    <a:p>
                      <a:pPr algn="ctr"/>
                      <a:r>
                        <a:rPr lang="en-US" altLang="zh-CN" sz="1200" b="1" kern="1200" baseline="0" dirty="0">
                          <a:solidFill>
                            <a:schemeClr val="tx1"/>
                          </a:solidFill>
                          <a:latin typeface="Times New Roman" panose="02020603050405020304" pitchFamily="18" charset="0"/>
                          <a:ea typeface="微软雅黑" panose="020B0503020204020204" pitchFamily="34" charset="-122"/>
                          <a:cs typeface="+mn-cs"/>
                        </a:rPr>
                        <a:t>Test</a:t>
                      </a:r>
                      <a:endParaRPr lang="zh-CN" altLang="en-US" sz="1200" b="1" kern="1200" baseline="0" dirty="0">
                        <a:solidFill>
                          <a:schemeClr val="tx1"/>
                        </a:solidFill>
                        <a:latin typeface="Times New Roman" panose="02020603050405020304" pitchFamily="18" charset="0"/>
                        <a:ea typeface="微软雅黑" panose="020B0503020204020204" pitchFamily="34" charset="-122"/>
                        <a:cs typeface="+mn-cs"/>
                      </a:endParaRPr>
                    </a:p>
                  </a:txBody>
                  <a:tcPr anchor="ctr">
                    <a:solidFill>
                      <a:srgbClr val="68ADC3"/>
                    </a:solidFill>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3462806845"/>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Speech-Transformer</a:t>
                      </a:r>
                      <a:r>
                        <a:rPr lang="en-US" altLang="zh-CN" sz="1200" baseline="30000" dirty="0">
                          <a:latin typeface="Times New Roman" panose="02020603050405020304" pitchFamily="18" charset="0"/>
                          <a:ea typeface="微软雅黑" panose="020B0503020204020204" pitchFamily="34" charset="-122"/>
                        </a:rPr>
                        <a:t>[17]</a:t>
                      </a:r>
                      <a:endParaRPr lang="zh-CN" altLang="en-US" sz="1200" baseline="3000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10.95</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11.45</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35.2</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21.3</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920673728"/>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HA-Transformer</a:t>
                      </a:r>
                      <a:r>
                        <a:rPr lang="en-US" altLang="zh-CN" sz="1200" baseline="30000" dirty="0">
                          <a:latin typeface="Times New Roman" panose="02020603050405020304" pitchFamily="18" charset="0"/>
                          <a:ea typeface="微软雅黑" panose="020B0503020204020204" pitchFamily="34" charset="-122"/>
                        </a:rPr>
                        <a:t>[19]</a:t>
                      </a:r>
                      <a:endParaRPr lang="zh-CN" altLang="en-US" sz="1200" baseline="3000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10.81</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11.41</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39.4</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21.5</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1900354181"/>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Light-Transformer</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11.80</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11.86</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20.3</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4.6</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865459462"/>
                  </a:ext>
                </a:extLst>
              </a:tr>
              <a:tr h="163035">
                <a:tc>
                  <a:txBody>
                    <a:bodyPr/>
                    <a:lstStyle/>
                    <a:p>
                      <a:pPr algn="ctr"/>
                      <a:r>
                        <a:rPr lang="en-US" altLang="zh-CN" sz="1200" baseline="0" dirty="0">
                          <a:latin typeface="Times New Roman" panose="02020603050405020304" pitchFamily="18" charset="0"/>
                          <a:ea typeface="微软雅黑" panose="020B0503020204020204" pitchFamily="34" charset="-122"/>
                        </a:rPr>
                        <a:t>Light-Transformer (With LM)</a:t>
                      </a:r>
                      <a:endParaRPr lang="zh-CN" altLang="en-US" sz="1200" baseline="3000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10.76</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11.11</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20.3</a:t>
                      </a:r>
                      <a:endParaRPr lang="zh-CN" altLang="en-US" sz="1200" baseline="0" dirty="0">
                        <a:latin typeface="Times New Roman" panose="02020603050405020304" pitchFamily="18" charset="0"/>
                        <a:ea typeface="微软雅黑" panose="020B0503020204020204" pitchFamily="34" charset="-122"/>
                      </a:endParaRPr>
                    </a:p>
                  </a:txBody>
                  <a:tcPr anchor="ctr"/>
                </a:tc>
                <a:tc>
                  <a:txBody>
                    <a:bodyPr/>
                    <a:lstStyle/>
                    <a:p>
                      <a:pPr algn="ctr"/>
                      <a:r>
                        <a:rPr lang="en-US" altLang="zh-CN" sz="1200" baseline="0" dirty="0">
                          <a:latin typeface="Times New Roman" panose="02020603050405020304" pitchFamily="18" charset="0"/>
                          <a:ea typeface="微软雅黑" panose="020B0503020204020204" pitchFamily="34" charset="-122"/>
                        </a:rPr>
                        <a:t>4.6</a:t>
                      </a:r>
                      <a:endParaRPr lang="zh-CN" altLang="en-US" sz="1200" baseline="0" dirty="0">
                        <a:latin typeface="Times New Roman" panose="02020603050405020304" pitchFamily="18" charset="0"/>
                        <a:ea typeface="微软雅黑" panose="020B0503020204020204" pitchFamily="34" charset="-122"/>
                      </a:endParaRPr>
                    </a:p>
                  </a:txBody>
                  <a:tcPr anchor="ctr"/>
                </a:tc>
                <a:extLst>
                  <a:ext uri="{0D108BD9-81ED-4DB2-BD59-A6C34878D82A}">
                    <a16:rowId xmlns:a16="http://schemas.microsoft.com/office/drawing/2014/main" val="884723711"/>
                  </a:ext>
                </a:extLst>
              </a:tr>
            </a:tbl>
          </a:graphicData>
        </a:graphic>
      </p:graphicFrame>
      <p:sp>
        <p:nvSpPr>
          <p:cNvPr id="24" name="文本框 23">
            <a:extLst>
              <a:ext uri="{FF2B5EF4-FFF2-40B4-BE49-F238E27FC236}">
                <a16:creationId xmlns:a16="http://schemas.microsoft.com/office/drawing/2014/main" id="{FF1DC846-EDCC-B195-9E50-121FF1ACF430}"/>
              </a:ext>
            </a:extLst>
          </p:cNvPr>
          <p:cNvSpPr txBox="1"/>
          <p:nvPr/>
        </p:nvSpPr>
        <p:spPr>
          <a:xfrm>
            <a:off x="920941" y="4705015"/>
            <a:ext cx="3270019" cy="338554"/>
          </a:xfrm>
          <a:prstGeom prst="rect">
            <a:avLst/>
          </a:prstGeom>
          <a:noFill/>
        </p:spPr>
        <p:txBody>
          <a:bodyPr wrap="square" rtlCol="0">
            <a:spAutoFit/>
          </a:bodyPr>
          <a:lstStyle/>
          <a:p>
            <a:pPr algn="ctr"/>
            <a:r>
              <a:rPr lang="zh-CN" altLang="en-US" sz="1600" dirty="0">
                <a:latin typeface="微软雅黑" panose="020B0503020204020204" pitchFamily="34" charset="-122"/>
                <a:ea typeface="微软雅黑" panose="020B0503020204020204" pitchFamily="34" charset="-122"/>
              </a:rPr>
              <a:t>模型在</a:t>
            </a:r>
            <a:r>
              <a:rPr lang="en-US" altLang="zh-CN" sz="1600" dirty="0">
                <a:latin typeface="微软雅黑" panose="020B0503020204020204" pitchFamily="34" charset="-122"/>
                <a:ea typeface="微软雅黑" panose="020B0503020204020204" pitchFamily="34" charset="-122"/>
              </a:rPr>
              <a:t>TED-LIUM2</a:t>
            </a:r>
            <a:r>
              <a:rPr lang="zh-CN" altLang="en-US" sz="1600" dirty="0">
                <a:latin typeface="微软雅黑" panose="020B0503020204020204" pitchFamily="34" charset="-122"/>
                <a:ea typeface="微软雅黑" panose="020B0503020204020204" pitchFamily="34" charset="-122"/>
              </a:rPr>
              <a:t>上的实验结果</a:t>
            </a:r>
          </a:p>
        </p:txBody>
      </p:sp>
      <p:sp>
        <p:nvSpPr>
          <p:cNvPr id="28" name="椭圆 27">
            <a:extLst>
              <a:ext uri="{FF2B5EF4-FFF2-40B4-BE49-F238E27FC236}">
                <a16:creationId xmlns:a16="http://schemas.microsoft.com/office/drawing/2014/main" id="{B318343C-2D42-8E48-E1C4-17E328662D27}"/>
              </a:ext>
            </a:extLst>
          </p:cNvPr>
          <p:cNvSpPr/>
          <p:nvPr/>
        </p:nvSpPr>
        <p:spPr>
          <a:xfrm>
            <a:off x="3431704" y="4149080"/>
            <a:ext cx="471991" cy="50405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30" name="椭圆 29">
            <a:extLst>
              <a:ext uri="{FF2B5EF4-FFF2-40B4-BE49-F238E27FC236}">
                <a16:creationId xmlns:a16="http://schemas.microsoft.com/office/drawing/2014/main" id="{0DF2F390-0CB9-BFAD-874A-71B5BF68B420}"/>
              </a:ext>
            </a:extLst>
          </p:cNvPr>
          <p:cNvSpPr/>
          <p:nvPr/>
        </p:nvSpPr>
        <p:spPr>
          <a:xfrm>
            <a:off x="4259796" y="4149080"/>
            <a:ext cx="471991" cy="50405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33" name="椭圆 32">
            <a:extLst>
              <a:ext uri="{FF2B5EF4-FFF2-40B4-BE49-F238E27FC236}">
                <a16:creationId xmlns:a16="http://schemas.microsoft.com/office/drawing/2014/main" id="{B628BA39-756E-1B4C-1ADE-B8D0A359163C}"/>
              </a:ext>
            </a:extLst>
          </p:cNvPr>
          <p:cNvSpPr/>
          <p:nvPr/>
        </p:nvSpPr>
        <p:spPr>
          <a:xfrm>
            <a:off x="2757739" y="4456038"/>
            <a:ext cx="471991" cy="197098"/>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34" name="椭圆 33">
            <a:extLst>
              <a:ext uri="{FF2B5EF4-FFF2-40B4-BE49-F238E27FC236}">
                <a16:creationId xmlns:a16="http://schemas.microsoft.com/office/drawing/2014/main" id="{CC21FA27-B838-CE7B-7305-F366DD8CDDD7}"/>
              </a:ext>
            </a:extLst>
          </p:cNvPr>
          <p:cNvSpPr/>
          <p:nvPr/>
        </p:nvSpPr>
        <p:spPr>
          <a:xfrm>
            <a:off x="2757739" y="3645024"/>
            <a:ext cx="471991" cy="19709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35" name="椭圆 34">
            <a:extLst>
              <a:ext uri="{FF2B5EF4-FFF2-40B4-BE49-F238E27FC236}">
                <a16:creationId xmlns:a16="http://schemas.microsoft.com/office/drawing/2014/main" id="{6250BD52-70D2-9D64-D9B0-D1E6DB0E1131}"/>
              </a:ext>
            </a:extLst>
          </p:cNvPr>
          <p:cNvSpPr/>
          <p:nvPr/>
        </p:nvSpPr>
        <p:spPr>
          <a:xfrm>
            <a:off x="3428238" y="3356992"/>
            <a:ext cx="471991" cy="197098"/>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37" name="椭圆 36">
            <a:extLst>
              <a:ext uri="{FF2B5EF4-FFF2-40B4-BE49-F238E27FC236}">
                <a16:creationId xmlns:a16="http://schemas.microsoft.com/office/drawing/2014/main" id="{D5DF4FDD-7014-FA6E-0108-4B56E0455433}"/>
              </a:ext>
            </a:extLst>
          </p:cNvPr>
          <p:cNvSpPr/>
          <p:nvPr/>
        </p:nvSpPr>
        <p:spPr>
          <a:xfrm>
            <a:off x="4259795" y="3356992"/>
            <a:ext cx="471991" cy="197098"/>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38" name="椭圆 37">
            <a:extLst>
              <a:ext uri="{FF2B5EF4-FFF2-40B4-BE49-F238E27FC236}">
                <a16:creationId xmlns:a16="http://schemas.microsoft.com/office/drawing/2014/main" id="{1AF8C627-061E-E69C-9384-6BF4E1A31FB4}"/>
              </a:ext>
            </a:extLst>
          </p:cNvPr>
          <p:cNvSpPr/>
          <p:nvPr/>
        </p:nvSpPr>
        <p:spPr>
          <a:xfrm>
            <a:off x="2757738" y="6400254"/>
            <a:ext cx="471991" cy="19709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45" name="椭圆 44">
            <a:extLst>
              <a:ext uri="{FF2B5EF4-FFF2-40B4-BE49-F238E27FC236}">
                <a16:creationId xmlns:a16="http://schemas.microsoft.com/office/drawing/2014/main" id="{F592BE3C-1F2E-2C06-589B-C515EF98134F}"/>
              </a:ext>
            </a:extLst>
          </p:cNvPr>
          <p:cNvSpPr/>
          <p:nvPr/>
        </p:nvSpPr>
        <p:spPr>
          <a:xfrm>
            <a:off x="3431704" y="6093296"/>
            <a:ext cx="471991" cy="50405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46" name="椭圆 45">
            <a:extLst>
              <a:ext uri="{FF2B5EF4-FFF2-40B4-BE49-F238E27FC236}">
                <a16:creationId xmlns:a16="http://schemas.microsoft.com/office/drawing/2014/main" id="{01748D24-49E4-E7B5-5422-997C36BC9C2B}"/>
              </a:ext>
            </a:extLst>
          </p:cNvPr>
          <p:cNvSpPr/>
          <p:nvPr/>
        </p:nvSpPr>
        <p:spPr>
          <a:xfrm>
            <a:off x="4259794" y="6093296"/>
            <a:ext cx="471991" cy="50405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47" name="椭圆 46">
            <a:extLst>
              <a:ext uri="{FF2B5EF4-FFF2-40B4-BE49-F238E27FC236}">
                <a16:creationId xmlns:a16="http://schemas.microsoft.com/office/drawing/2014/main" id="{5A9ADCC9-91F1-799D-7299-8894B4E72C7C}"/>
              </a:ext>
            </a:extLst>
          </p:cNvPr>
          <p:cNvSpPr/>
          <p:nvPr/>
        </p:nvSpPr>
        <p:spPr>
          <a:xfrm>
            <a:off x="2749776" y="5854345"/>
            <a:ext cx="471991" cy="197098"/>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48" name="椭圆 47">
            <a:extLst>
              <a:ext uri="{FF2B5EF4-FFF2-40B4-BE49-F238E27FC236}">
                <a16:creationId xmlns:a16="http://schemas.microsoft.com/office/drawing/2014/main" id="{12F4C934-9B01-2B81-24ED-974FBEB76F14}"/>
              </a:ext>
            </a:extLst>
          </p:cNvPr>
          <p:cNvSpPr/>
          <p:nvPr/>
        </p:nvSpPr>
        <p:spPr>
          <a:xfrm>
            <a:off x="3428237" y="5568310"/>
            <a:ext cx="471991" cy="197098"/>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49" name="椭圆 48">
            <a:extLst>
              <a:ext uri="{FF2B5EF4-FFF2-40B4-BE49-F238E27FC236}">
                <a16:creationId xmlns:a16="http://schemas.microsoft.com/office/drawing/2014/main" id="{F066932A-CE66-7AF0-C7E7-EBA816E1FB45}"/>
              </a:ext>
            </a:extLst>
          </p:cNvPr>
          <p:cNvSpPr/>
          <p:nvPr/>
        </p:nvSpPr>
        <p:spPr>
          <a:xfrm>
            <a:off x="4259796" y="5573122"/>
            <a:ext cx="471991" cy="197098"/>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pic>
        <p:nvPicPr>
          <p:cNvPr id="61" name="图片 60">
            <a:extLst>
              <a:ext uri="{FF2B5EF4-FFF2-40B4-BE49-F238E27FC236}">
                <a16:creationId xmlns:a16="http://schemas.microsoft.com/office/drawing/2014/main" id="{19BB87FA-364E-EEEF-37ED-07D0789703F0}"/>
              </a:ext>
            </a:extLst>
          </p:cNvPr>
          <p:cNvPicPr>
            <a:picLocks noChangeAspect="1"/>
          </p:cNvPicPr>
          <p:nvPr/>
        </p:nvPicPr>
        <p:blipFill>
          <a:blip r:embed="rId3"/>
          <a:stretch>
            <a:fillRect/>
          </a:stretch>
        </p:blipFill>
        <p:spPr>
          <a:xfrm>
            <a:off x="5231904" y="3221946"/>
            <a:ext cx="3883988" cy="3168076"/>
          </a:xfrm>
          <a:prstGeom prst="rect">
            <a:avLst/>
          </a:prstGeom>
        </p:spPr>
      </p:pic>
      <p:sp>
        <p:nvSpPr>
          <p:cNvPr id="62" name="文本框 61">
            <a:extLst>
              <a:ext uri="{FF2B5EF4-FFF2-40B4-BE49-F238E27FC236}">
                <a16:creationId xmlns:a16="http://schemas.microsoft.com/office/drawing/2014/main" id="{FA57804C-041D-E0F1-B354-3D5863102082}"/>
              </a:ext>
            </a:extLst>
          </p:cNvPr>
          <p:cNvSpPr txBox="1"/>
          <p:nvPr/>
        </p:nvSpPr>
        <p:spPr>
          <a:xfrm>
            <a:off x="5340867" y="6325939"/>
            <a:ext cx="3666063" cy="338554"/>
          </a:xfrm>
          <a:prstGeom prst="rect">
            <a:avLst/>
          </a:prstGeom>
          <a:noFill/>
        </p:spPr>
        <p:txBody>
          <a:bodyPr wrap="square" rtlCol="0">
            <a:spAutoFit/>
          </a:bodyPr>
          <a:lstStyle/>
          <a:p>
            <a:pPr algn="ctr"/>
            <a:r>
              <a:rPr lang="zh-CN" altLang="en-US" sz="1600" dirty="0">
                <a:latin typeface="微软雅黑" panose="020B0503020204020204" pitchFamily="34" charset="-122"/>
                <a:ea typeface="微软雅黑" panose="020B0503020204020204" pitchFamily="34" charset="-122"/>
              </a:rPr>
              <a:t>各变种模型</a:t>
            </a:r>
            <a:r>
              <a:rPr lang="en-US" altLang="zh-CN" sz="1600" dirty="0">
                <a:latin typeface="微软雅黑" panose="020B0503020204020204" pitchFamily="34" charset="-122"/>
                <a:ea typeface="微软雅黑" panose="020B0503020204020204" pitchFamily="34" charset="-122"/>
              </a:rPr>
              <a:t>CER/WER</a:t>
            </a:r>
            <a:r>
              <a:rPr lang="zh-CN" altLang="en-US" sz="1600" dirty="0">
                <a:latin typeface="微软雅黑" panose="020B0503020204020204" pitchFamily="34" charset="-122"/>
                <a:ea typeface="微软雅黑" panose="020B0503020204020204" pitchFamily="34" charset="-122"/>
              </a:rPr>
              <a:t>和参数量的表现</a:t>
            </a:r>
          </a:p>
        </p:txBody>
      </p:sp>
      <p:sp>
        <p:nvSpPr>
          <p:cNvPr id="63" name="矩形 62">
            <a:extLst>
              <a:ext uri="{FF2B5EF4-FFF2-40B4-BE49-F238E27FC236}">
                <a16:creationId xmlns:a16="http://schemas.microsoft.com/office/drawing/2014/main" id="{3D264976-A69C-5D25-5466-07B090B2DDD8}"/>
              </a:ext>
            </a:extLst>
          </p:cNvPr>
          <p:cNvSpPr/>
          <p:nvPr/>
        </p:nvSpPr>
        <p:spPr>
          <a:xfrm>
            <a:off x="5231904" y="1485900"/>
            <a:ext cx="6720348" cy="164609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文本框 63">
            <a:extLst>
              <a:ext uri="{FF2B5EF4-FFF2-40B4-BE49-F238E27FC236}">
                <a16:creationId xmlns:a16="http://schemas.microsoft.com/office/drawing/2014/main" id="{DE70D4A2-DC92-A5C8-8747-7445D99B55A5}"/>
              </a:ext>
            </a:extLst>
          </p:cNvPr>
          <p:cNvSpPr txBox="1"/>
          <p:nvPr/>
        </p:nvSpPr>
        <p:spPr>
          <a:xfrm>
            <a:off x="5231904" y="1448780"/>
            <a:ext cx="6720348" cy="1698542"/>
          </a:xfrm>
          <a:prstGeom prst="rect">
            <a:avLst/>
          </a:prstGeom>
          <a:noFill/>
        </p:spPr>
        <p:txBody>
          <a:bodyPr wrap="square" rtlCol="0">
            <a:spAutoFit/>
          </a:bodyPr>
          <a:lstStyle/>
          <a:p>
            <a:pPr algn="just">
              <a:lnSpc>
                <a:spcPct val="110000"/>
              </a:lnSpc>
            </a:pPr>
            <a:r>
              <a:rPr lang="zh-CN" altLang="en-US" sz="1600" dirty="0">
                <a:latin typeface="微软雅黑" panose="020B0503020204020204" pitchFamily="34" charset="-122"/>
                <a:ea typeface="微软雅黑" panose="020B0503020204020204" pitchFamily="34" charset="-122"/>
              </a:rPr>
              <a:t>在中文数据集</a:t>
            </a:r>
            <a:r>
              <a:rPr lang="en-US" altLang="zh-CN" sz="1600" dirty="0">
                <a:latin typeface="微软雅黑" panose="020B0503020204020204" pitchFamily="34" charset="-122"/>
                <a:ea typeface="微软雅黑" panose="020B0503020204020204" pitchFamily="34" charset="-122"/>
              </a:rPr>
              <a:t>AISHELL-1</a:t>
            </a:r>
            <a:r>
              <a:rPr lang="zh-CN" altLang="en-US" sz="1600" dirty="0">
                <a:latin typeface="微软雅黑" panose="020B0503020204020204" pitchFamily="34" charset="-122"/>
                <a:ea typeface="微软雅黑" panose="020B0503020204020204" pitchFamily="34" charset="-122"/>
              </a:rPr>
              <a:t>上，与效果最好的</a:t>
            </a:r>
            <a:r>
              <a:rPr lang="en-US" altLang="zh-CN" sz="1600" dirty="0">
                <a:latin typeface="微软雅黑" panose="020B0503020204020204" pitchFamily="34" charset="-122"/>
                <a:ea typeface="微软雅黑" panose="020B0503020204020204" pitchFamily="34" charset="-122"/>
              </a:rPr>
              <a:t>HA-Transformer</a:t>
            </a:r>
            <a:r>
              <a:rPr lang="zh-CN" altLang="en-US" sz="1600" dirty="0">
                <a:latin typeface="微软雅黑" panose="020B0503020204020204" pitchFamily="34" charset="-122"/>
                <a:ea typeface="微软雅黑" panose="020B0503020204020204" pitchFamily="34" charset="-122"/>
              </a:rPr>
              <a:t>相比，</a:t>
            </a:r>
            <a:r>
              <a:rPr lang="en-US" altLang="zh-CN" sz="1600" dirty="0">
                <a:latin typeface="微软雅黑" panose="020B0503020204020204" pitchFamily="34" charset="-122"/>
                <a:ea typeface="微软雅黑" panose="020B0503020204020204" pitchFamily="34" charset="-122"/>
              </a:rPr>
              <a:t>CER</a:t>
            </a:r>
            <a:r>
              <a:rPr lang="zh-CN" altLang="en-US" sz="1600" dirty="0">
                <a:latin typeface="微软雅黑" panose="020B0503020204020204" pitchFamily="34" charset="-122"/>
                <a:ea typeface="微软雅黑" panose="020B0503020204020204" pitchFamily="34" charset="-122"/>
              </a:rPr>
              <a:t>略高，但参数量显著</a:t>
            </a:r>
            <a:r>
              <a:rPr lang="zh-CN" altLang="en-US" sz="1600" dirty="0">
                <a:solidFill>
                  <a:srgbClr val="C00000"/>
                </a:solidFill>
                <a:latin typeface="微软雅黑" panose="020B0503020204020204" pitchFamily="34" charset="-122"/>
                <a:ea typeface="微软雅黑" panose="020B0503020204020204" pitchFamily="34" charset="-122"/>
              </a:rPr>
              <a:t>降低了</a:t>
            </a:r>
            <a:r>
              <a:rPr lang="en-US" altLang="zh-CN" sz="1600" dirty="0">
                <a:solidFill>
                  <a:srgbClr val="C00000"/>
                </a:solidFill>
                <a:latin typeface="微软雅黑" panose="020B0503020204020204" pitchFamily="34" charset="-122"/>
                <a:ea typeface="微软雅黑" panose="020B0503020204020204" pitchFamily="34" charset="-122"/>
              </a:rPr>
              <a:t>48.35%</a:t>
            </a:r>
            <a:r>
              <a:rPr lang="zh-CN" altLang="en-US" sz="1600" dirty="0">
                <a:latin typeface="微软雅黑" panose="020B0503020204020204" pitchFamily="34" charset="-122"/>
                <a:ea typeface="微软雅黑" panose="020B0503020204020204" pitchFamily="34" charset="-122"/>
              </a:rPr>
              <a:t>，计算量显著</a:t>
            </a:r>
            <a:r>
              <a:rPr lang="zh-CN" altLang="en-US" sz="1600" dirty="0">
                <a:solidFill>
                  <a:srgbClr val="C00000"/>
                </a:solidFill>
                <a:latin typeface="微软雅黑" panose="020B0503020204020204" pitchFamily="34" charset="-122"/>
                <a:ea typeface="微软雅黑" panose="020B0503020204020204" pitchFamily="34" charset="-122"/>
              </a:rPr>
              <a:t>降低了</a:t>
            </a:r>
            <a:r>
              <a:rPr lang="en-US" altLang="zh-CN" sz="1600" dirty="0">
                <a:solidFill>
                  <a:srgbClr val="C00000"/>
                </a:solidFill>
                <a:latin typeface="微软雅黑" panose="020B0503020204020204" pitchFamily="34" charset="-122"/>
                <a:ea typeface="微软雅黑" panose="020B0503020204020204" pitchFamily="34" charset="-122"/>
              </a:rPr>
              <a:t>77.16%</a:t>
            </a:r>
            <a:r>
              <a:rPr lang="zh-CN" altLang="en-US" sz="1600" dirty="0">
                <a:latin typeface="微软雅黑" panose="020B0503020204020204" pitchFamily="34" charset="-122"/>
                <a:ea typeface="微软雅黑" panose="020B0503020204020204" pitchFamily="34" charset="-122"/>
              </a:rPr>
              <a:t>，在引入语言模型后，</a:t>
            </a:r>
            <a:r>
              <a:rPr lang="en-US" altLang="zh-CN" sz="1600" dirty="0">
                <a:latin typeface="微软雅黑" panose="020B0503020204020204" pitchFamily="34" charset="-122"/>
                <a:ea typeface="微软雅黑" panose="020B0503020204020204" pitchFamily="34" charset="-122"/>
              </a:rPr>
              <a:t>CER</a:t>
            </a:r>
            <a:r>
              <a:rPr lang="zh-CN" altLang="en-US" sz="1600" dirty="0">
                <a:latin typeface="微软雅黑" panose="020B0503020204020204" pitchFamily="34" charset="-122"/>
                <a:ea typeface="微软雅黑" panose="020B0503020204020204" pitchFamily="34" charset="-122"/>
              </a:rPr>
              <a:t>可进一步</a:t>
            </a:r>
            <a:r>
              <a:rPr lang="zh-CN" altLang="en-US" sz="1600" dirty="0">
                <a:solidFill>
                  <a:srgbClr val="C00000"/>
                </a:solidFill>
                <a:latin typeface="微软雅黑" panose="020B0503020204020204" pitchFamily="34" charset="-122"/>
                <a:ea typeface="微软雅黑" panose="020B0503020204020204" pitchFamily="34" charset="-122"/>
              </a:rPr>
              <a:t>降低至</a:t>
            </a:r>
            <a:r>
              <a:rPr lang="en-US" altLang="zh-CN" sz="1600" dirty="0">
                <a:solidFill>
                  <a:srgbClr val="C00000"/>
                </a:solidFill>
                <a:latin typeface="微软雅黑" panose="020B0503020204020204" pitchFamily="34" charset="-122"/>
                <a:ea typeface="微软雅黑" panose="020B0503020204020204" pitchFamily="34" charset="-122"/>
              </a:rPr>
              <a:t>6.38%</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algn="just">
              <a:lnSpc>
                <a:spcPct val="110000"/>
              </a:lnSpc>
            </a:pPr>
            <a:r>
              <a:rPr lang="zh-CN" altLang="en-US" sz="1600" dirty="0">
                <a:latin typeface="微软雅黑" panose="020B0503020204020204" pitchFamily="34" charset="-122"/>
                <a:ea typeface="微软雅黑" panose="020B0503020204020204" pitchFamily="34" charset="-122"/>
              </a:rPr>
              <a:t>在英文数据集</a:t>
            </a:r>
            <a:r>
              <a:rPr lang="en-US" altLang="zh-CN" sz="1600" dirty="0">
                <a:latin typeface="微软雅黑" panose="020B0503020204020204" pitchFamily="34" charset="-122"/>
                <a:ea typeface="微软雅黑" panose="020B0503020204020204" pitchFamily="34" charset="-122"/>
              </a:rPr>
              <a:t>TED-LIUM2</a:t>
            </a:r>
            <a:r>
              <a:rPr lang="zh-CN" altLang="en-US" sz="1600" dirty="0">
                <a:latin typeface="微软雅黑" panose="020B0503020204020204" pitchFamily="34" charset="-122"/>
                <a:ea typeface="微软雅黑" panose="020B0503020204020204" pitchFamily="34" charset="-122"/>
              </a:rPr>
              <a:t>上，与效果最好的</a:t>
            </a:r>
            <a:r>
              <a:rPr lang="en-US" altLang="zh-CN" sz="1600" dirty="0">
                <a:latin typeface="微软雅黑" panose="020B0503020204020204" pitchFamily="34" charset="-122"/>
                <a:ea typeface="微软雅黑" panose="020B0503020204020204" pitchFamily="34" charset="-122"/>
              </a:rPr>
              <a:t>HA-Transformer</a:t>
            </a:r>
            <a:r>
              <a:rPr lang="zh-CN" altLang="en-US" sz="1600" dirty="0">
                <a:latin typeface="微软雅黑" panose="020B0503020204020204" pitchFamily="34" charset="-122"/>
                <a:ea typeface="微软雅黑" panose="020B0503020204020204" pitchFamily="34" charset="-122"/>
              </a:rPr>
              <a:t>相比，</a:t>
            </a:r>
            <a:r>
              <a:rPr lang="en-US" altLang="zh-CN" sz="1600" dirty="0">
                <a:latin typeface="微软雅黑" panose="020B0503020204020204" pitchFamily="34" charset="-122"/>
                <a:ea typeface="微软雅黑" panose="020B0503020204020204" pitchFamily="34" charset="-122"/>
              </a:rPr>
              <a:t>WER</a:t>
            </a:r>
            <a:r>
              <a:rPr lang="zh-CN" altLang="en-US" sz="1600" dirty="0">
                <a:solidFill>
                  <a:srgbClr val="C00000"/>
                </a:solidFill>
                <a:latin typeface="微软雅黑" panose="020B0503020204020204" pitchFamily="34" charset="-122"/>
                <a:ea typeface="微软雅黑" panose="020B0503020204020204" pitchFamily="34" charset="-122"/>
              </a:rPr>
              <a:t>降低了</a:t>
            </a:r>
            <a:r>
              <a:rPr lang="en-US" altLang="zh-CN" sz="1600" dirty="0">
                <a:solidFill>
                  <a:srgbClr val="C00000"/>
                </a:solidFill>
                <a:latin typeface="微软雅黑" panose="020B0503020204020204" pitchFamily="34" charset="-122"/>
                <a:ea typeface="微软雅黑" panose="020B0503020204020204" pitchFamily="34" charset="-122"/>
              </a:rPr>
              <a:t>0.3%</a:t>
            </a:r>
            <a:r>
              <a:rPr lang="zh-CN" altLang="en-US" sz="1600" dirty="0">
                <a:latin typeface="微软雅黑" panose="020B0503020204020204" pitchFamily="34" charset="-122"/>
                <a:ea typeface="微软雅黑" panose="020B0503020204020204" pitchFamily="34" charset="-122"/>
              </a:rPr>
              <a:t>（绝对值），参数量</a:t>
            </a:r>
            <a:r>
              <a:rPr lang="zh-CN" altLang="en-US" sz="1600" dirty="0">
                <a:solidFill>
                  <a:srgbClr val="C00000"/>
                </a:solidFill>
                <a:latin typeface="微软雅黑" panose="020B0503020204020204" pitchFamily="34" charset="-122"/>
                <a:ea typeface="微软雅黑" panose="020B0503020204020204" pitchFamily="34" charset="-122"/>
              </a:rPr>
              <a:t>降低了</a:t>
            </a:r>
            <a:r>
              <a:rPr lang="en-US" altLang="zh-CN" sz="1600" dirty="0">
                <a:solidFill>
                  <a:srgbClr val="C00000"/>
                </a:solidFill>
                <a:latin typeface="微软雅黑" panose="020B0503020204020204" pitchFamily="34" charset="-122"/>
                <a:ea typeface="微软雅黑" panose="020B0503020204020204" pitchFamily="34" charset="-122"/>
              </a:rPr>
              <a:t>48.48%</a:t>
            </a:r>
            <a:r>
              <a:rPr lang="zh-CN" altLang="en-US" sz="1600" dirty="0">
                <a:latin typeface="微软雅黑" panose="020B0503020204020204" pitchFamily="34" charset="-122"/>
                <a:ea typeface="微软雅黑" panose="020B0503020204020204" pitchFamily="34" charset="-122"/>
              </a:rPr>
              <a:t>，计算量</a:t>
            </a:r>
            <a:r>
              <a:rPr lang="zh-CN" altLang="en-US" sz="1600" dirty="0">
                <a:solidFill>
                  <a:srgbClr val="C00000"/>
                </a:solidFill>
                <a:latin typeface="微软雅黑" panose="020B0503020204020204" pitchFamily="34" charset="-122"/>
                <a:ea typeface="微软雅黑" panose="020B0503020204020204" pitchFamily="34" charset="-122"/>
              </a:rPr>
              <a:t>降低了</a:t>
            </a:r>
            <a:r>
              <a:rPr lang="en-US" altLang="zh-CN" sz="1600" dirty="0">
                <a:solidFill>
                  <a:srgbClr val="C00000"/>
                </a:solidFill>
                <a:latin typeface="微软雅黑" panose="020B0503020204020204" pitchFamily="34" charset="-122"/>
                <a:ea typeface="微软雅黑" panose="020B0503020204020204" pitchFamily="34" charset="-122"/>
              </a:rPr>
              <a:t>78.60%</a:t>
            </a:r>
            <a:r>
              <a:rPr lang="zh-CN" altLang="en-US" sz="1600" dirty="0">
                <a:latin typeface="微软雅黑" panose="020B0503020204020204" pitchFamily="34" charset="-122"/>
                <a:ea typeface="微软雅黑" panose="020B0503020204020204" pitchFamily="34" charset="-122"/>
              </a:rPr>
              <a:t>。在引入语言模型后，</a:t>
            </a:r>
            <a:r>
              <a:rPr lang="en-US" altLang="zh-CN" sz="1600" dirty="0">
                <a:latin typeface="微软雅黑" panose="020B0503020204020204" pitchFamily="34" charset="-122"/>
                <a:ea typeface="微软雅黑" panose="020B0503020204020204" pitchFamily="34" charset="-122"/>
              </a:rPr>
              <a:t>WER</a:t>
            </a:r>
            <a:r>
              <a:rPr lang="zh-CN" altLang="en-US" sz="1600" dirty="0">
                <a:latin typeface="微软雅黑" panose="020B0503020204020204" pitchFamily="34" charset="-122"/>
                <a:ea typeface="微软雅黑" panose="020B0503020204020204" pitchFamily="34" charset="-122"/>
              </a:rPr>
              <a:t>可进一步</a:t>
            </a:r>
            <a:r>
              <a:rPr lang="zh-CN" altLang="en-US" sz="1600" dirty="0">
                <a:solidFill>
                  <a:srgbClr val="C00000"/>
                </a:solidFill>
                <a:latin typeface="微软雅黑" panose="020B0503020204020204" pitchFamily="34" charset="-122"/>
                <a:ea typeface="微软雅黑" panose="020B0503020204020204" pitchFamily="34" charset="-122"/>
              </a:rPr>
              <a:t>降低至</a:t>
            </a:r>
            <a:r>
              <a:rPr lang="en-US" altLang="zh-CN" sz="1600" dirty="0">
                <a:solidFill>
                  <a:srgbClr val="C00000"/>
                </a:solidFill>
                <a:latin typeface="微软雅黑" panose="020B0503020204020204" pitchFamily="34" charset="-122"/>
                <a:ea typeface="微软雅黑" panose="020B0503020204020204" pitchFamily="34" charset="-122"/>
              </a:rPr>
              <a:t>11.11%</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p:txBody>
      </p:sp>
      <p:sp>
        <p:nvSpPr>
          <p:cNvPr id="65" name="椭圆 64">
            <a:extLst>
              <a:ext uri="{FF2B5EF4-FFF2-40B4-BE49-F238E27FC236}">
                <a16:creationId xmlns:a16="http://schemas.microsoft.com/office/drawing/2014/main" id="{6D33AD6C-E1AC-E9DD-82E2-EBE696E2701D}"/>
              </a:ext>
            </a:extLst>
          </p:cNvPr>
          <p:cNvSpPr/>
          <p:nvPr/>
        </p:nvSpPr>
        <p:spPr>
          <a:xfrm>
            <a:off x="5897892" y="3430823"/>
            <a:ext cx="138254" cy="1476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67" name="椭圆 66">
            <a:extLst>
              <a:ext uri="{FF2B5EF4-FFF2-40B4-BE49-F238E27FC236}">
                <a16:creationId xmlns:a16="http://schemas.microsoft.com/office/drawing/2014/main" id="{03A52048-5F3A-A5A1-38C7-EB0ABAD0EDE1}"/>
              </a:ext>
            </a:extLst>
          </p:cNvPr>
          <p:cNvSpPr/>
          <p:nvPr/>
        </p:nvSpPr>
        <p:spPr>
          <a:xfrm>
            <a:off x="5987988" y="5517232"/>
            <a:ext cx="138254" cy="1476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rgbClr val="FF0000"/>
                </a:solidFill>
              </a:ln>
              <a:noFill/>
            </a:endParaRPr>
          </a:p>
        </p:txBody>
      </p:sp>
      <p:sp>
        <p:nvSpPr>
          <p:cNvPr id="68" name="文本框 67">
            <a:extLst>
              <a:ext uri="{FF2B5EF4-FFF2-40B4-BE49-F238E27FC236}">
                <a16:creationId xmlns:a16="http://schemas.microsoft.com/office/drawing/2014/main" id="{30618A85-915C-1049-8C66-3E8000C08878}"/>
              </a:ext>
            </a:extLst>
          </p:cNvPr>
          <p:cNvSpPr txBox="1"/>
          <p:nvPr/>
        </p:nvSpPr>
        <p:spPr>
          <a:xfrm>
            <a:off x="9156340" y="3259059"/>
            <a:ext cx="2795912" cy="2726516"/>
          </a:xfrm>
          <a:prstGeom prst="rect">
            <a:avLst/>
          </a:prstGeom>
          <a:noFill/>
        </p:spPr>
        <p:txBody>
          <a:bodyPr wrap="square" rtlCol="0">
            <a:spAutoFit/>
          </a:bodyPr>
          <a:lstStyle/>
          <a:p>
            <a:pPr algn="just" eaLnBrk="1" latinLnBrk="1">
              <a:lnSpc>
                <a:spcPct val="120000"/>
              </a:lnSpc>
            </a:pPr>
            <a:r>
              <a:rPr lang="zh-CN" altLang="en-US" sz="1600" dirty="0">
                <a:latin typeface="微软雅黑" panose="020B0503020204020204" pitchFamily="34" charset="-122"/>
                <a:ea typeface="微软雅黑" panose="020B0503020204020204" pitchFamily="34" charset="-122"/>
              </a:rPr>
              <a:t>从消融实验结果图可以看出，</a:t>
            </a:r>
            <a:r>
              <a:rPr lang="en-US" altLang="zh-CN" sz="1600" dirty="0">
                <a:latin typeface="微软雅黑" panose="020B0503020204020204" pitchFamily="34" charset="-122"/>
                <a:ea typeface="微软雅黑" panose="020B0503020204020204" pitchFamily="34" charset="-122"/>
              </a:rPr>
              <a:t>Baseline</a:t>
            </a:r>
            <a:r>
              <a:rPr lang="zh-CN" altLang="en-US" sz="1600" dirty="0">
                <a:latin typeface="微软雅黑" panose="020B0503020204020204" pitchFamily="34" charset="-122"/>
                <a:ea typeface="微软雅黑" panose="020B0503020204020204" pitchFamily="34" charset="-122"/>
              </a:rPr>
              <a:t>模型在两个数据集上都处于左下角，即</a:t>
            </a:r>
            <a:r>
              <a:rPr lang="zh-CN" altLang="en-US" sz="1600" dirty="0">
                <a:solidFill>
                  <a:srgbClr val="C00000"/>
                </a:solidFill>
                <a:latin typeface="微软雅黑" panose="020B0503020204020204" pitchFamily="34" charset="-122"/>
                <a:ea typeface="微软雅黑" panose="020B0503020204020204" pitchFamily="34" charset="-122"/>
              </a:rPr>
              <a:t>拥有较低参数量的同时达到较低的错误率</a:t>
            </a:r>
            <a:r>
              <a:rPr lang="zh-CN" altLang="en-US" sz="1600" dirty="0">
                <a:latin typeface="微软雅黑" panose="020B0503020204020204" pitchFamily="34" charset="-122"/>
                <a:ea typeface="微软雅黑" panose="020B0503020204020204" pitchFamily="34" charset="-122"/>
              </a:rPr>
              <a:t>。该轻量化模块一定程度上影响了识别准确率，但能够大幅降低参数量，</a:t>
            </a:r>
            <a:r>
              <a:rPr lang="zh-CN" altLang="en-US" sz="1600" dirty="0">
                <a:solidFill>
                  <a:srgbClr val="C00000"/>
                </a:solidFill>
                <a:latin typeface="微软雅黑" panose="020B0503020204020204" pitchFamily="34" charset="-122"/>
                <a:ea typeface="微软雅黑" panose="020B0503020204020204" pitchFamily="34" charset="-122"/>
              </a:rPr>
              <a:t>实现了参数量和准确率之间的平衡</a:t>
            </a:r>
            <a:r>
              <a:rPr lang="zh-CN" altLang="en-US" sz="1600" dirty="0">
                <a:latin typeface="微软雅黑" panose="020B0503020204020204" pitchFamily="34" charset="-122"/>
                <a:ea typeface="微软雅黑" panose="020B0503020204020204" pitchFamily="34" charset="-122"/>
              </a:rPr>
              <a:t>。</a:t>
            </a:r>
          </a:p>
        </p:txBody>
      </p:sp>
      <p:sp>
        <p:nvSpPr>
          <p:cNvPr id="69" name="矩形 68">
            <a:extLst>
              <a:ext uri="{FF2B5EF4-FFF2-40B4-BE49-F238E27FC236}">
                <a16:creationId xmlns:a16="http://schemas.microsoft.com/office/drawing/2014/main" id="{AC808FDF-F0D5-279D-F3EB-8A957697F463}"/>
              </a:ext>
            </a:extLst>
          </p:cNvPr>
          <p:cNvSpPr/>
          <p:nvPr/>
        </p:nvSpPr>
        <p:spPr>
          <a:xfrm>
            <a:off x="9156340" y="3248980"/>
            <a:ext cx="2795912" cy="27365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箭头: 右 69">
            <a:extLst>
              <a:ext uri="{FF2B5EF4-FFF2-40B4-BE49-F238E27FC236}">
                <a16:creationId xmlns:a16="http://schemas.microsoft.com/office/drawing/2014/main" id="{3C46353C-F41C-6858-9E1D-15B3DA4F1D16}"/>
              </a:ext>
            </a:extLst>
          </p:cNvPr>
          <p:cNvSpPr/>
          <p:nvPr/>
        </p:nvSpPr>
        <p:spPr>
          <a:xfrm rot="10800000">
            <a:off x="4882882" y="2530715"/>
            <a:ext cx="392105" cy="216024"/>
          </a:xfrm>
          <a:prstGeom prst="rightArrow">
            <a:avLst/>
          </a:prstGeom>
          <a:solidFill>
            <a:srgbClr val="68AD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箭头: 右 70">
            <a:extLst>
              <a:ext uri="{FF2B5EF4-FFF2-40B4-BE49-F238E27FC236}">
                <a16:creationId xmlns:a16="http://schemas.microsoft.com/office/drawing/2014/main" id="{8536EB8B-79D1-9E62-4989-90EF40BF0C02}"/>
              </a:ext>
            </a:extLst>
          </p:cNvPr>
          <p:cNvSpPr/>
          <p:nvPr/>
        </p:nvSpPr>
        <p:spPr>
          <a:xfrm rot="10800000">
            <a:off x="8872247" y="4689140"/>
            <a:ext cx="392105" cy="216024"/>
          </a:xfrm>
          <a:prstGeom prst="rightArrow">
            <a:avLst/>
          </a:prstGeom>
          <a:solidFill>
            <a:srgbClr val="68AD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8506807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H" val="20160510103330"/>
  <p:tag name="MH_LIBRARY" val="CONTENTS"/>
  <p:tag name="MH_TYPE" val="OTHERS"/>
  <p:tag name="ID" val="545814"/>
</p:tagLst>
</file>

<file path=ppt/tags/tag2.xml><?xml version="1.0" encoding="utf-8"?>
<p:tagLst xmlns:a="http://schemas.openxmlformats.org/drawingml/2006/main" xmlns:r="http://schemas.openxmlformats.org/officeDocument/2006/relationships" xmlns:p="http://schemas.openxmlformats.org/presentationml/2006/main">
  <p:tag name="MH" val="20160510103330"/>
  <p:tag name="MH_LIBRARY" val="CONTENTS"/>
  <p:tag name="MH_TYPE" val="OTHERS"/>
  <p:tag name="ID" val="545814"/>
</p:tagLst>
</file>

<file path=ppt/tags/tag3.xml><?xml version="1.0" encoding="utf-8"?>
<p:tagLst xmlns:a="http://schemas.openxmlformats.org/drawingml/2006/main" xmlns:r="http://schemas.openxmlformats.org/officeDocument/2006/relationships" xmlns:p="http://schemas.openxmlformats.org/presentationml/2006/main">
  <p:tag name="MH" val="20160510103330"/>
  <p:tag name="MH_LIBRARY" val="CONTENTS"/>
  <p:tag name="MH_TYPE" val="ENTRY"/>
  <p:tag name="ID" val="545814"/>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60510103330"/>
  <p:tag name="MH_LIBRARY" val="CONTENTS"/>
  <p:tag name="MH_TYPE" val="ENTRY"/>
  <p:tag name="ID" val="545814"/>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60510103330"/>
  <p:tag name="MH_LIBRARY" val="CONTENTS"/>
  <p:tag name="MH_TYPE" val="NUMBER"/>
  <p:tag name="ID" val="545814"/>
  <p:tag name="MH_ORDER" val="1"/>
</p:tagLst>
</file>

<file path=ppt/tags/tag6.xml><?xml version="1.0" encoding="utf-8"?>
<p:tagLst xmlns:a="http://schemas.openxmlformats.org/drawingml/2006/main" xmlns:r="http://schemas.openxmlformats.org/officeDocument/2006/relationships" xmlns:p="http://schemas.openxmlformats.org/presentationml/2006/main">
  <p:tag name="MH" val="20160510103330"/>
  <p:tag name="MH_LIBRARY" val="CONTENTS"/>
  <p:tag name="MH_TYPE" val="NUMBER"/>
  <p:tag name="ID" val="545814"/>
  <p:tag name="MH_ORDER" val="2"/>
</p:tagLst>
</file>

<file path=ppt/tags/tag7.xml><?xml version="1.0" encoding="utf-8"?>
<p:tagLst xmlns:a="http://schemas.openxmlformats.org/drawingml/2006/main" xmlns:r="http://schemas.openxmlformats.org/officeDocument/2006/relationships" xmlns:p="http://schemas.openxmlformats.org/presentationml/2006/main">
  <p:tag name="MH" val="20160510103330"/>
  <p:tag name="MH_LIBRARY" val="CONTENTS"/>
  <p:tag name="MH_TYPE" val="ENTRY"/>
  <p:tag name="ID" val="545814"/>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60510103330"/>
  <p:tag name="MH_LIBRARY" val="CONTENTS"/>
  <p:tag name="MH_TYPE" val="NUMBER"/>
  <p:tag name="ID" val="545814"/>
  <p:tag name="MH_ORDER" val="2"/>
</p:tagLst>
</file>

<file path=ppt/theme/theme1.xml><?xml version="1.0" encoding="utf-8"?>
<a:theme xmlns:a="http://schemas.openxmlformats.org/drawingml/2006/main" name="COPYRIGHTⓒ2011_Research Institution of Pattern Recognition and Application">
  <a:themeElements>
    <a:clrScheme name="2008_Freescale_PPT_Template_FTF_lsv1 1">
      <a:dk1>
        <a:srgbClr val="000000"/>
      </a:dk1>
      <a:lt1>
        <a:srgbClr val="FFFFFF"/>
      </a:lt1>
      <a:dk2>
        <a:srgbClr val="000000"/>
      </a:dk2>
      <a:lt2>
        <a:srgbClr val="DAD1C6"/>
      </a:lt2>
      <a:accent1>
        <a:srgbClr val="00608B"/>
      </a:accent1>
      <a:accent2>
        <a:srgbClr val="73BFD7"/>
      </a:accent2>
      <a:accent3>
        <a:srgbClr val="FFFFFF"/>
      </a:accent3>
      <a:accent4>
        <a:srgbClr val="000000"/>
      </a:accent4>
      <a:accent5>
        <a:srgbClr val="AAB6C4"/>
      </a:accent5>
      <a:accent6>
        <a:srgbClr val="68ADC3"/>
      </a:accent6>
      <a:hlink>
        <a:srgbClr val="998875"/>
      </a:hlink>
      <a:folHlink>
        <a:srgbClr val="C3CC51"/>
      </a:folHlink>
    </a:clrScheme>
    <a:fontScheme name="2008_Freescale_PPT_Template_FTF_lsv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008_Freescale_PPT_Template_FTF_lsv1 1">
        <a:dk1>
          <a:srgbClr val="000000"/>
        </a:dk1>
        <a:lt1>
          <a:srgbClr val="FFFFFF"/>
        </a:lt1>
        <a:dk2>
          <a:srgbClr val="000000"/>
        </a:dk2>
        <a:lt2>
          <a:srgbClr val="DAD1C6"/>
        </a:lt2>
        <a:accent1>
          <a:srgbClr val="00608B"/>
        </a:accent1>
        <a:accent2>
          <a:srgbClr val="73BFD7"/>
        </a:accent2>
        <a:accent3>
          <a:srgbClr val="FFFFFF"/>
        </a:accent3>
        <a:accent4>
          <a:srgbClr val="000000"/>
        </a:accent4>
        <a:accent5>
          <a:srgbClr val="AAB6C4"/>
        </a:accent5>
        <a:accent6>
          <a:srgbClr val="68ADC3"/>
        </a:accent6>
        <a:hlink>
          <a:srgbClr val="998875"/>
        </a:hlink>
        <a:folHlink>
          <a:srgbClr val="C3CC51"/>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COPYRIGHTⓒ2011_Research Institution of Pattern Recognition and Application">
  <a:themeElements>
    <a:clrScheme name="2008_Freescale_PPT_Template_FTF_lsv1 1">
      <a:dk1>
        <a:srgbClr val="000000"/>
      </a:dk1>
      <a:lt1>
        <a:srgbClr val="FFFFFF"/>
      </a:lt1>
      <a:dk2>
        <a:srgbClr val="000000"/>
      </a:dk2>
      <a:lt2>
        <a:srgbClr val="DAD1C6"/>
      </a:lt2>
      <a:accent1>
        <a:srgbClr val="00608B"/>
      </a:accent1>
      <a:accent2>
        <a:srgbClr val="73BFD7"/>
      </a:accent2>
      <a:accent3>
        <a:srgbClr val="FFFFFF"/>
      </a:accent3>
      <a:accent4>
        <a:srgbClr val="000000"/>
      </a:accent4>
      <a:accent5>
        <a:srgbClr val="AAB6C4"/>
      </a:accent5>
      <a:accent6>
        <a:srgbClr val="68ADC3"/>
      </a:accent6>
      <a:hlink>
        <a:srgbClr val="998875"/>
      </a:hlink>
      <a:folHlink>
        <a:srgbClr val="C3CC51"/>
      </a:folHlink>
    </a:clrScheme>
    <a:fontScheme name="2008_Freescale_PPT_Template_FTF_lsv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008_Freescale_PPT_Template_FTF_lsv1 1">
        <a:dk1>
          <a:srgbClr val="000000"/>
        </a:dk1>
        <a:lt1>
          <a:srgbClr val="FFFFFF"/>
        </a:lt1>
        <a:dk2>
          <a:srgbClr val="000000"/>
        </a:dk2>
        <a:lt2>
          <a:srgbClr val="DAD1C6"/>
        </a:lt2>
        <a:accent1>
          <a:srgbClr val="00608B"/>
        </a:accent1>
        <a:accent2>
          <a:srgbClr val="73BFD7"/>
        </a:accent2>
        <a:accent3>
          <a:srgbClr val="FFFFFF"/>
        </a:accent3>
        <a:accent4>
          <a:srgbClr val="000000"/>
        </a:accent4>
        <a:accent5>
          <a:srgbClr val="AAB6C4"/>
        </a:accent5>
        <a:accent6>
          <a:srgbClr val="68ADC3"/>
        </a:accent6>
        <a:hlink>
          <a:srgbClr val="998875"/>
        </a:hlink>
        <a:folHlink>
          <a:srgbClr val="C3CC51"/>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COPYRIGHTⓒ2011_Research Institution of Pattern Recognition and Application">
  <a:themeElements>
    <a:clrScheme name="2008_Freescale_PPT_Template_FTF_lsv1 1">
      <a:dk1>
        <a:srgbClr val="000000"/>
      </a:dk1>
      <a:lt1>
        <a:srgbClr val="FFFFFF"/>
      </a:lt1>
      <a:dk2>
        <a:srgbClr val="000000"/>
      </a:dk2>
      <a:lt2>
        <a:srgbClr val="DAD1C6"/>
      </a:lt2>
      <a:accent1>
        <a:srgbClr val="00608B"/>
      </a:accent1>
      <a:accent2>
        <a:srgbClr val="73BFD7"/>
      </a:accent2>
      <a:accent3>
        <a:srgbClr val="FFFFFF"/>
      </a:accent3>
      <a:accent4>
        <a:srgbClr val="000000"/>
      </a:accent4>
      <a:accent5>
        <a:srgbClr val="AAB6C4"/>
      </a:accent5>
      <a:accent6>
        <a:srgbClr val="68ADC3"/>
      </a:accent6>
      <a:hlink>
        <a:srgbClr val="998875"/>
      </a:hlink>
      <a:folHlink>
        <a:srgbClr val="C3CC51"/>
      </a:folHlink>
    </a:clrScheme>
    <a:fontScheme name="2008_Freescale_PPT_Template_FTF_lsv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008_Freescale_PPT_Template_FTF_lsv1 1">
        <a:dk1>
          <a:srgbClr val="000000"/>
        </a:dk1>
        <a:lt1>
          <a:srgbClr val="FFFFFF"/>
        </a:lt1>
        <a:dk2>
          <a:srgbClr val="000000"/>
        </a:dk2>
        <a:lt2>
          <a:srgbClr val="DAD1C6"/>
        </a:lt2>
        <a:accent1>
          <a:srgbClr val="00608B"/>
        </a:accent1>
        <a:accent2>
          <a:srgbClr val="73BFD7"/>
        </a:accent2>
        <a:accent3>
          <a:srgbClr val="FFFFFF"/>
        </a:accent3>
        <a:accent4>
          <a:srgbClr val="000000"/>
        </a:accent4>
        <a:accent5>
          <a:srgbClr val="AAB6C4"/>
        </a:accent5>
        <a:accent6>
          <a:srgbClr val="68ADC3"/>
        </a:accent6>
        <a:hlink>
          <a:srgbClr val="998875"/>
        </a:hlink>
        <a:folHlink>
          <a:srgbClr val="C3CC51"/>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_COPYRIGHTⓒ2011_Research Institution of Pattern Recognition and Application">
  <a:themeElements>
    <a:clrScheme name="2008_Freescale_PPT_Template_FTF_lsv1 1">
      <a:dk1>
        <a:srgbClr val="000000"/>
      </a:dk1>
      <a:lt1>
        <a:srgbClr val="FFFFFF"/>
      </a:lt1>
      <a:dk2>
        <a:srgbClr val="000000"/>
      </a:dk2>
      <a:lt2>
        <a:srgbClr val="DAD1C6"/>
      </a:lt2>
      <a:accent1>
        <a:srgbClr val="00608B"/>
      </a:accent1>
      <a:accent2>
        <a:srgbClr val="73BFD7"/>
      </a:accent2>
      <a:accent3>
        <a:srgbClr val="FFFFFF"/>
      </a:accent3>
      <a:accent4>
        <a:srgbClr val="000000"/>
      </a:accent4>
      <a:accent5>
        <a:srgbClr val="AAB6C4"/>
      </a:accent5>
      <a:accent6>
        <a:srgbClr val="68ADC3"/>
      </a:accent6>
      <a:hlink>
        <a:srgbClr val="998875"/>
      </a:hlink>
      <a:folHlink>
        <a:srgbClr val="C3CC51"/>
      </a:folHlink>
    </a:clrScheme>
    <a:fontScheme name="2008_Freescale_PPT_Template_FTF_lsv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008_Freescale_PPT_Template_FTF_lsv1 1">
        <a:dk1>
          <a:srgbClr val="000000"/>
        </a:dk1>
        <a:lt1>
          <a:srgbClr val="FFFFFF"/>
        </a:lt1>
        <a:dk2>
          <a:srgbClr val="000000"/>
        </a:dk2>
        <a:lt2>
          <a:srgbClr val="DAD1C6"/>
        </a:lt2>
        <a:accent1>
          <a:srgbClr val="00608B"/>
        </a:accent1>
        <a:accent2>
          <a:srgbClr val="73BFD7"/>
        </a:accent2>
        <a:accent3>
          <a:srgbClr val="FFFFFF"/>
        </a:accent3>
        <a:accent4>
          <a:srgbClr val="000000"/>
        </a:accent4>
        <a:accent5>
          <a:srgbClr val="AAB6C4"/>
        </a:accent5>
        <a:accent6>
          <a:srgbClr val="68ADC3"/>
        </a:accent6>
        <a:hlink>
          <a:srgbClr val="998875"/>
        </a:hlink>
        <a:folHlink>
          <a:srgbClr val="C3CC51"/>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2008_Freescale_PPT_Template_FTF_lsv1 1">
    <a:dk1>
      <a:srgbClr val="000000"/>
    </a:dk1>
    <a:lt1>
      <a:srgbClr val="FFFFFF"/>
    </a:lt1>
    <a:dk2>
      <a:srgbClr val="000000"/>
    </a:dk2>
    <a:lt2>
      <a:srgbClr val="DAD1C6"/>
    </a:lt2>
    <a:accent1>
      <a:srgbClr val="00608B"/>
    </a:accent1>
    <a:accent2>
      <a:srgbClr val="73BFD7"/>
    </a:accent2>
    <a:accent3>
      <a:srgbClr val="FFFFFF"/>
    </a:accent3>
    <a:accent4>
      <a:srgbClr val="000000"/>
    </a:accent4>
    <a:accent5>
      <a:srgbClr val="AAB6C4"/>
    </a:accent5>
    <a:accent6>
      <a:srgbClr val="68ADC3"/>
    </a:accent6>
    <a:hlink>
      <a:srgbClr val="998875"/>
    </a:hlink>
    <a:folHlink>
      <a:srgbClr val="C3CC51"/>
    </a:folHlink>
  </a:clrScheme>
</a:themeOverride>
</file>

<file path=docProps/app.xml><?xml version="1.0" encoding="utf-8"?>
<Properties xmlns="http://schemas.openxmlformats.org/officeDocument/2006/extended-properties" xmlns:vt="http://schemas.openxmlformats.org/officeDocument/2006/docPropsVTypes">
  <TotalTime>21572</TotalTime>
  <Words>3041</Words>
  <Application>Microsoft Office PowerPoint</Application>
  <PresentationFormat>宽屏</PresentationFormat>
  <Paragraphs>479</Paragraphs>
  <Slides>16</Slides>
  <Notes>16</Notes>
  <HiddenSlides>0</HiddenSlides>
  <MMClips>0</MMClips>
  <ScaleCrop>false</ScaleCrop>
  <HeadingPairs>
    <vt:vector size="8" baseType="variant">
      <vt:variant>
        <vt:lpstr>已用的字体</vt:lpstr>
      </vt:variant>
      <vt:variant>
        <vt:i4>9</vt:i4>
      </vt:variant>
      <vt:variant>
        <vt:lpstr>主题</vt:lpstr>
      </vt:variant>
      <vt:variant>
        <vt:i4>4</vt:i4>
      </vt:variant>
      <vt:variant>
        <vt:lpstr>嵌入 OLE 服务器</vt:lpstr>
      </vt:variant>
      <vt:variant>
        <vt:i4>1</vt:i4>
      </vt:variant>
      <vt:variant>
        <vt:lpstr>幻灯片标题</vt:lpstr>
      </vt:variant>
      <vt:variant>
        <vt:i4>16</vt:i4>
      </vt:variant>
    </vt:vector>
  </HeadingPairs>
  <TitlesOfParts>
    <vt:vector size="30" baseType="lpstr">
      <vt:lpstr>Arial Unicode MS</vt:lpstr>
      <vt:lpstr>HelveticaNeueLT Std</vt:lpstr>
      <vt:lpstr>华文楷体</vt:lpstr>
      <vt:lpstr>华文细黑</vt:lpstr>
      <vt:lpstr>微软雅黑</vt:lpstr>
      <vt:lpstr>Arial</vt:lpstr>
      <vt:lpstr>Edwardian Script ITC</vt:lpstr>
      <vt:lpstr>Times New Roman</vt:lpstr>
      <vt:lpstr>Wingdings</vt:lpstr>
      <vt:lpstr>COPYRIGHTⓒ2011_Research Institution of Pattern Recognition and Application</vt:lpstr>
      <vt:lpstr>3_COPYRIGHTⓒ2011_Research Institution of Pattern Recognition and Application</vt:lpstr>
      <vt:lpstr>4_COPYRIGHTⓒ2011_Research Institution of Pattern Recognition and Application</vt:lpstr>
      <vt:lpstr>5_COPYRIGHTⓒ2011_Research Institution of Pattern Recognition and Application</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黄 子恒</cp:lastModifiedBy>
  <cp:revision>1578</cp:revision>
  <dcterms:created xsi:type="dcterms:W3CDTF">2015-05-09T23:57:00Z</dcterms:created>
  <dcterms:modified xsi:type="dcterms:W3CDTF">2023-02-09T08:56:49Z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2052-11.1.0.8612</vt:lpwstr>
  </property>
</Properties>
</file>